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66" r:id="rId4"/>
    <p:sldId id="2776" r:id="rId5"/>
    <p:sldId id="2795" r:id="rId6"/>
    <p:sldId id="258" r:id="rId7"/>
    <p:sldId id="267" r:id="rId8"/>
    <p:sldId id="259" r:id="rId9"/>
    <p:sldId id="260" r:id="rId10"/>
    <p:sldId id="261" r:id="rId11"/>
    <p:sldId id="2796" r:id="rId12"/>
    <p:sldId id="2800" r:id="rId13"/>
    <p:sldId id="320" r:id="rId14"/>
    <p:sldId id="262" r:id="rId15"/>
    <p:sldId id="321" r:id="rId16"/>
    <p:sldId id="2799" r:id="rId17"/>
    <p:sldId id="323" r:id="rId18"/>
    <p:sldId id="2797" r:id="rId19"/>
    <p:sldId id="2778" r:id="rId20"/>
    <p:sldId id="2780" r:id="rId21"/>
    <p:sldId id="2777" r:id="rId22"/>
    <p:sldId id="2784" r:id="rId23"/>
    <p:sldId id="2785" r:id="rId24"/>
    <p:sldId id="2786" r:id="rId25"/>
    <p:sldId id="2783" r:id="rId26"/>
    <p:sldId id="2798" r:id="rId27"/>
    <p:sldId id="2722" r:id="rId28"/>
    <p:sldId id="2791" r:id="rId29"/>
    <p:sldId id="2788" r:id="rId30"/>
    <p:sldId id="2793" r:id="rId31"/>
    <p:sldId id="2803" r:id="rId32"/>
    <p:sldId id="2808" r:id="rId33"/>
    <p:sldId id="2810" r:id="rId34"/>
    <p:sldId id="2809" r:id="rId35"/>
    <p:sldId id="2804" r:id="rId36"/>
    <p:sldId id="2792" r:id="rId37"/>
    <p:sldId id="2813" r:id="rId38"/>
    <p:sldId id="2775" r:id="rId39"/>
    <p:sldId id="2760" r:id="rId40"/>
    <p:sldId id="2787" r:id="rId41"/>
    <p:sldId id="2794" r:id="rId42"/>
    <p:sldId id="2762" r:id="rId43"/>
    <p:sldId id="2774" r:id="rId44"/>
    <p:sldId id="2801" r:id="rId45"/>
    <p:sldId id="2769" r:id="rId46"/>
    <p:sldId id="2772" r:id="rId47"/>
    <p:sldId id="2753" r:id="rId48"/>
    <p:sldId id="2814" r:id="rId49"/>
    <p:sldId id="2764" r:id="rId50"/>
    <p:sldId id="2765" r:id="rId51"/>
    <p:sldId id="2749" r:id="rId52"/>
    <p:sldId id="2822" r:id="rId53"/>
    <p:sldId id="2768" r:id="rId54"/>
    <p:sldId id="2820" r:id="rId55"/>
    <p:sldId id="2821" r:id="rId56"/>
    <p:sldId id="263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EE7"/>
    <a:srgbClr val="91AEF2"/>
    <a:srgbClr val="F26666"/>
    <a:srgbClr val="AFE7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0338" autoAdjust="0"/>
  </p:normalViewPr>
  <p:slideViewPr>
    <p:cSldViewPr>
      <p:cViewPr varScale="1">
        <p:scale>
          <a:sx n="115" d="100"/>
          <a:sy n="115" d="100"/>
        </p:scale>
        <p:origin x="7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37A2ECB-DA5F-437A-B9F3-C9D77C53C88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891872D-C6EC-BE48-A641-E1383603EFD4}" type="datetime1">
              <a:rPr kumimoji="1" lang="ko-KR" altLang="en-US"/>
              <a:pPr lvl="0">
                <a:defRPr lang="ko-KR" altLang="en-US"/>
              </a:pPr>
              <a:t>2024-08-02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kumimoji="1" lang="ko-KR" altLang="en-US"/>
              <a:t>두 번째 수준</a:t>
            </a:r>
          </a:p>
          <a:p>
            <a:pPr lvl="2">
              <a:defRPr lang="ko-KR" altLang="en-US"/>
            </a:pPr>
            <a:r>
              <a:rPr kumimoji="1" lang="ko-KR" altLang="en-US"/>
              <a:t>세 번째 수준</a:t>
            </a:r>
          </a:p>
          <a:p>
            <a:pPr lvl="3">
              <a:defRPr lang="ko-KR" altLang="en-US"/>
            </a:pPr>
            <a:r>
              <a:rPr kumimoji="1" lang="ko-KR" altLang="en-US"/>
              <a:t>네 번째 수준</a:t>
            </a:r>
          </a:p>
          <a:p>
            <a:pPr lvl="4">
              <a:defRPr lang="ko-KR" altLang="en-US"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4C5DC92-6F7C-5F4F-87A8-B0B69CB8A4DB}" type="slidenum">
              <a:rPr kumimoji="1" lang="ko-KR" altLang="en-US"/>
              <a:pPr lvl="0">
                <a:defRPr lang="ko-KR" altLang="en-US"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115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0791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915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3726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35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2671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53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647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427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520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595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784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9309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90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1424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218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8233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820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6303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9878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237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090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556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7588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629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2220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6913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267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3325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3985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303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6411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040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en-US" altLang="en-US"/>
              <a:pPr lvl="0">
                <a:defRPr lang="ko-KR" altLang="en-US"/>
              </a:pPr>
              <a:t>14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en-US" altLang="en-US"/>
              <a:pPr lvl="0">
                <a:defRPr lang="ko-KR" altLang="en-US"/>
              </a:pPr>
              <a:t>56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4131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713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482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6216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74C5DC92-6F7C-5F4F-87A8-B0B69CB8A4DB}" type="slidenum">
              <a:rPr kumimoji="1" lang="ko-KR" altLang="en-US" smtClean="0"/>
              <a:pPr lvl="0">
                <a:defRPr lang="ko-KR" altLang="en-US"/>
              </a:pPr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711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시작페이지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ities: Skylines II - Paradox Interactiv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0" y="4889038"/>
            <a:ext cx="12192000" cy="196896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0DDE42-A893-C03C-A076-D8AD448A7ADB}"/>
              </a:ext>
            </a:extLst>
          </p:cNvPr>
          <p:cNvGrpSpPr/>
          <p:nvPr userDrawn="1"/>
        </p:nvGrpSpPr>
        <p:grpSpPr>
          <a:xfrm>
            <a:off x="119336" y="5061006"/>
            <a:ext cx="9577064" cy="1625026"/>
            <a:chOff x="479376" y="5373216"/>
            <a:chExt cx="6264696" cy="1625026"/>
          </a:xfrm>
        </p:grpSpPr>
        <p:sp>
          <p:nvSpPr>
            <p:cNvPr id="14" name="Google Shape;1411;p152">
              <a:extLst>
                <a:ext uri="{FF2B5EF4-FFF2-40B4-BE49-F238E27FC236}">
                  <a16:creationId xmlns:a16="http://schemas.microsoft.com/office/drawing/2014/main" id="{A465F122-586E-C0E5-6878-56D460C80E7F}"/>
                </a:ext>
              </a:extLst>
            </p:cNvPr>
            <p:cNvSpPr txBox="1"/>
            <p:nvPr userDrawn="1"/>
          </p:nvSpPr>
          <p:spPr>
            <a:xfrm>
              <a:off x="479376" y="6165304"/>
              <a:ext cx="6264696" cy="832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[DAPT] </a:t>
              </a:r>
              <a:r>
                <a:rPr lang="ko-KR" altLang="en-US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공간 빅데이터를 활용한 도시 양극화 분석</a:t>
              </a:r>
            </a:p>
          </p:txBody>
        </p:sp>
        <p:sp>
          <p:nvSpPr>
            <p:cNvPr id="15" name="Google Shape;1412;p152">
              <a:extLst>
                <a:ext uri="{FF2B5EF4-FFF2-40B4-BE49-F238E27FC236}">
                  <a16:creationId xmlns:a16="http://schemas.microsoft.com/office/drawing/2014/main" id="{EC235572-EA03-263E-E385-5D358C2A8BD3}"/>
                </a:ext>
              </a:extLst>
            </p:cNvPr>
            <p:cNvSpPr txBox="1"/>
            <p:nvPr userDrawn="1"/>
          </p:nvSpPr>
          <p:spPr>
            <a:xfrm>
              <a:off x="479376" y="5373216"/>
              <a:ext cx="5688632" cy="59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June. 28 / 2024 </a:t>
              </a:r>
            </a:p>
            <a:p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제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3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차 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미니프로젝트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발표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@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연세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IT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미래교육원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(702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)</a:t>
              </a:r>
              <a:endParaRPr sz="1800" b="1" u="none" kern="1200" dirty="0">
                <a:solidFill>
                  <a:schemeClr val="bg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endParaRPr>
            </a:p>
          </p:txBody>
        </p:sp>
      </p:grpSp>
      <p:sp>
        <p:nvSpPr>
          <p:cNvPr id="1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0" y="0"/>
            <a:ext cx="12192000" cy="4889038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-168696" y="1453567"/>
            <a:ext cx="12192000" cy="196896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0DDE42-A893-C03C-A076-D8AD448A7ADB}"/>
              </a:ext>
            </a:extLst>
          </p:cNvPr>
          <p:cNvGrpSpPr/>
          <p:nvPr userDrawn="1"/>
        </p:nvGrpSpPr>
        <p:grpSpPr>
          <a:xfrm>
            <a:off x="-49360" y="1625535"/>
            <a:ext cx="9577064" cy="1625026"/>
            <a:chOff x="479376" y="5373216"/>
            <a:chExt cx="6264696" cy="1625026"/>
          </a:xfrm>
        </p:grpSpPr>
        <p:sp>
          <p:nvSpPr>
            <p:cNvPr id="11" name="Google Shape;1411;p152">
              <a:extLst>
                <a:ext uri="{FF2B5EF4-FFF2-40B4-BE49-F238E27FC236}">
                  <a16:creationId xmlns:a16="http://schemas.microsoft.com/office/drawing/2014/main" id="{A465F122-586E-C0E5-6878-56D460C80E7F}"/>
                </a:ext>
              </a:extLst>
            </p:cNvPr>
            <p:cNvSpPr txBox="1"/>
            <p:nvPr userDrawn="1"/>
          </p:nvSpPr>
          <p:spPr>
            <a:xfrm>
              <a:off x="479376" y="6165304"/>
              <a:ext cx="6264696" cy="832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[DAPT] </a:t>
              </a:r>
              <a:r>
                <a:rPr lang="ko-KR" altLang="en-US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공간 빅데이터를 활용한 도시 양극화 분석</a:t>
              </a:r>
            </a:p>
          </p:txBody>
        </p:sp>
        <p:sp>
          <p:nvSpPr>
            <p:cNvPr id="17" name="Google Shape;1412;p152">
              <a:extLst>
                <a:ext uri="{FF2B5EF4-FFF2-40B4-BE49-F238E27FC236}">
                  <a16:creationId xmlns:a16="http://schemas.microsoft.com/office/drawing/2014/main" id="{EC235572-EA03-263E-E385-5D358C2A8BD3}"/>
                </a:ext>
              </a:extLst>
            </p:cNvPr>
            <p:cNvSpPr txBox="1"/>
            <p:nvPr userDrawn="1"/>
          </p:nvSpPr>
          <p:spPr>
            <a:xfrm>
              <a:off x="479376" y="5373216"/>
              <a:ext cx="5688632" cy="59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June. 28 / 2024 </a:t>
              </a:r>
            </a:p>
            <a:p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제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3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차 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미니프로젝트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발표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@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연세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IT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미래교육원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(702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)</a:t>
              </a:r>
              <a:endParaRPr sz="1800" b="1" u="none" kern="1200" dirty="0">
                <a:solidFill>
                  <a:schemeClr val="bg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93023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43798" y="496194"/>
            <a:ext cx="354501" cy="484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54321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398863" y="0"/>
            <a:ext cx="10793137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6113" y="411928"/>
            <a:ext cx="10457777" cy="56880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40404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0C68C-855F-4843-B70E-40CD106B2703}"/>
              </a:ext>
            </a:extLst>
          </p:cNvPr>
          <p:cNvSpPr/>
          <p:nvPr userDrawn="1"/>
        </p:nvSpPr>
        <p:spPr>
          <a:xfrm>
            <a:off x="1043798" y="1"/>
            <a:ext cx="354501" cy="499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3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29814B9-8E44-658A-07F8-135F3F182CB3}"/>
              </a:ext>
            </a:extLst>
          </p:cNvPr>
          <p:cNvSpPr txBox="1">
            <a:spLocks/>
          </p:cNvSpPr>
          <p:nvPr userDrawn="1"/>
        </p:nvSpPr>
        <p:spPr>
          <a:xfrm>
            <a:off x="11692324" y="6626309"/>
            <a:ext cx="499681" cy="220325"/>
          </a:xfrm>
          <a:prstGeom prst="rect">
            <a:avLst/>
          </a:prstGeom>
          <a:noFill/>
        </p:spPr>
        <p:txBody>
          <a:bodyPr vert="horz" wrap="square" lIns="81034" tIns="40517" rIns="81034" bIns="40517" rtlCol="0" anchor="ctr">
            <a:spAutoFit/>
          </a:bodyPr>
          <a:lstStyle>
            <a:defPPr>
              <a:defRPr lang="ko-KR"/>
            </a:defPPr>
            <a:lvl1pPr marL="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386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773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16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1545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931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318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7704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309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10362">
              <a:defRPr/>
            </a:pPr>
            <a:fld id="{A0A4EEF0-9D29-4E84-B31C-7ED1F00F783C}" type="slidenum">
              <a:rPr lang="ko-KR" altLang="en-US" sz="900" b="0" smtClean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lvl="0" algn="r" defTabSz="810362">
                <a:defRPr/>
              </a:pPr>
              <a:t>‹#›</a:t>
            </a:fld>
            <a:endParaRPr lang="ko-KR" altLang="en-US" sz="900" b="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Google Shape;16;p33">
            <a:extLst>
              <a:ext uri="{FF2B5EF4-FFF2-40B4-BE49-F238E27FC236}">
                <a16:creationId xmlns:a16="http://schemas.microsoft.com/office/drawing/2014/main" id="{A6424695-C937-077A-E6C1-A9625352A9D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3334" y="549031"/>
            <a:ext cx="11745332" cy="71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9" name="Google Shape;16;p33">
            <a:extLst>
              <a:ext uri="{FF2B5EF4-FFF2-40B4-BE49-F238E27FC236}">
                <a16:creationId xmlns:a16="http://schemas.microsoft.com/office/drawing/2014/main" id="{96433282-6176-91FD-A1BF-AF9FD8F2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34" y="154272"/>
            <a:ext cx="8897002" cy="4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21893B2-F323-E587-E4E6-2910481C894F}"/>
              </a:ext>
            </a:extLst>
          </p:cNvPr>
          <p:cNvCxnSpPr>
            <a:cxnSpLocks/>
          </p:cNvCxnSpPr>
          <p:nvPr userDrawn="1"/>
        </p:nvCxnSpPr>
        <p:spPr>
          <a:xfrm>
            <a:off x="198657" y="531065"/>
            <a:ext cx="11794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3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종료">
    <p:bg>
      <p:bgPr>
        <a:solidFill>
          <a:srgbClr val="F6F4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ties: Skylines II - Paradox Interactiv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411;p152">
            <a:extLst>
              <a:ext uri="{FF2B5EF4-FFF2-40B4-BE49-F238E27FC236}">
                <a16:creationId xmlns:a16="http://schemas.microsoft.com/office/drawing/2014/main" id="{A465F122-586E-C0E5-6878-56D460C80E7F}"/>
              </a:ext>
            </a:extLst>
          </p:cNvPr>
          <p:cNvSpPr txBox="1"/>
          <p:nvPr userDrawn="1"/>
        </p:nvSpPr>
        <p:spPr>
          <a:xfrm>
            <a:off x="4223792" y="188640"/>
            <a:ext cx="3744416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sz="4000" b="1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End of Page</a:t>
            </a:r>
          </a:p>
          <a:p>
            <a:pPr algn="ctr">
              <a:lnSpc>
                <a:spcPct val="115000"/>
              </a:lnSpc>
            </a:pPr>
            <a:endParaRPr lang="en-US" altLang="ko-KR" sz="4000" b="1" kern="12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  <a:p>
            <a:pPr algn="ctr">
              <a:lnSpc>
                <a:spcPct val="115000"/>
              </a:lnSpc>
            </a:pPr>
            <a:r>
              <a:rPr lang="en-US" altLang="ko-KR" sz="4000" b="1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 </a:t>
            </a:r>
            <a:r>
              <a:rPr lang="ko-KR" altLang="en-US" sz="4000" b="1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감 사 합 니 다 </a:t>
            </a:r>
            <a:r>
              <a:rPr lang="en-US" altLang="ko-KR" sz="4000" b="1" kern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</a:t>
            </a:r>
            <a:endParaRPr lang="ko-KR" altLang="en-US" sz="4000" b="1" kern="12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37687771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2024-08-02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7983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0D40-6156-4174-AF7F-30A4A46991E0}" type="datetimeFigureOut">
              <a:rPr lang="ko-KR" altLang="en-US" smtClean="0"/>
              <a:t>2024-08-02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C9D4-C110-44CF-9D4D-0F39169FE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48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7FBBB-31FC-6FCE-CADF-0BDBA04D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1C27B-A5A2-5FA3-4205-2DA155D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A65E-3ABD-D46E-E8AA-6DB44BE7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479-7B37-3A49-A82E-3D4B5C151CB5}" type="datetimeFigureOut">
              <a:rPr kumimoji="1" lang="ko-KR" altLang="en-US" smtClean="0"/>
              <a:t>2024-08-02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824A-8FB5-B1C2-5B13-DFD1D4916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47917-BCFB-5BD5-5863-872B345B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50A-3130-954F-B8E5-2D8650B03C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2" r:id="rId3"/>
    <p:sldLayoutId id="2147483663" r:id="rId4"/>
    <p:sldLayoutId id="2147483670" r:id="rId5"/>
    <p:sldLayoutId id="214748367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1.png"/><Relationship Id="rId9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microsoft.com/office/2007/relationships/hdphoto" Target="../media/hdphoto5.wdp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3.png"/><Relationship Id="rId7" Type="http://schemas.openxmlformats.org/officeDocument/2006/relationships/image" Target="../media/image8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0.png"/><Relationship Id="rId5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4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microsoft.com/office/2007/relationships/hdphoto" Target="../media/hdphoto6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99.png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26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78.png"/><Relationship Id="rId3" Type="http://schemas.openxmlformats.org/officeDocument/2006/relationships/image" Target="../media/image13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4.png"/><Relationship Id="rId10" Type="http://schemas.openxmlformats.org/officeDocument/2006/relationships/image" Target="../media/image75.png"/><Relationship Id="rId4" Type="http://schemas.openxmlformats.org/officeDocument/2006/relationships/image" Target="../media/image137.png"/><Relationship Id="rId9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517C4B4-6FDB-3FE3-2296-1C5551927543}"/>
              </a:ext>
            </a:extLst>
          </p:cNvPr>
          <p:cNvGrpSpPr/>
          <p:nvPr/>
        </p:nvGrpSpPr>
        <p:grpSpPr>
          <a:xfrm>
            <a:off x="0" y="4889038"/>
            <a:ext cx="12192000" cy="1968962"/>
            <a:chOff x="0" y="3620278"/>
            <a:chExt cx="12192000" cy="1968962"/>
          </a:xfrm>
        </p:grpSpPr>
        <p:sp>
          <p:nvSpPr>
            <p:cNvPr id="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0" y="3620278"/>
              <a:ext cx="12192000" cy="1968962"/>
            </a:xfrm>
            <a:prstGeom prst="roundRect">
              <a:avLst>
                <a:gd name="adj" fmla="val 0"/>
              </a:avLst>
            </a:prstGeom>
            <a:solidFill>
              <a:schemeClr val="accent2">
                <a:alpha val="86000"/>
              </a:schemeClr>
            </a:solidFill>
            <a:ln w="6350" cap="flat" cmpd="sng" algn="ctr">
              <a:noFill/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B0DDE42-A893-C03C-A076-D8AD448A7ADB}"/>
                </a:ext>
              </a:extLst>
            </p:cNvPr>
            <p:cNvGrpSpPr/>
            <p:nvPr/>
          </p:nvGrpSpPr>
          <p:grpSpPr>
            <a:xfrm>
              <a:off x="353361" y="3792246"/>
              <a:ext cx="11485278" cy="1625026"/>
              <a:chOff x="479376" y="5373216"/>
              <a:chExt cx="7512926" cy="1625026"/>
            </a:xfrm>
          </p:grpSpPr>
          <p:sp>
            <p:nvSpPr>
              <p:cNvPr id="8" name="Google Shape;1411;p152">
                <a:extLst>
                  <a:ext uri="{FF2B5EF4-FFF2-40B4-BE49-F238E27FC236}">
                    <a16:creationId xmlns:a16="http://schemas.microsoft.com/office/drawing/2014/main" id="{A465F122-586E-C0E5-6878-56D460C80E7F}"/>
                  </a:ext>
                </a:extLst>
              </p:cNvPr>
              <p:cNvSpPr txBox="1"/>
              <p:nvPr userDrawn="1"/>
            </p:nvSpPr>
            <p:spPr>
              <a:xfrm>
                <a:off x="479377" y="6165304"/>
                <a:ext cx="7512925" cy="832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US" altLang="ko-KR" sz="3200" b="1" kern="1200" spc="-15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Pretendard"/>
                  </a:rPr>
                  <a:t>[</a:t>
                </a:r>
                <a:r>
                  <a:rPr lang="en-US" altLang="ko-KR" sz="3200" b="1" spc="-15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Pretendard"/>
                  </a:rPr>
                  <a:t>2</a:t>
                </a:r>
                <a:r>
                  <a:rPr lang="ko-KR" altLang="en-US" sz="3200" b="1" spc="-15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Pretendard"/>
                  </a:rPr>
                  <a:t>팀</a:t>
                </a:r>
                <a:r>
                  <a:rPr lang="en-US" altLang="ko-KR" sz="3200" b="1" kern="1200" spc="-15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Pretendard"/>
                  </a:rPr>
                  <a:t>] </a:t>
                </a:r>
                <a:r>
                  <a:rPr lang="ko-KR" altLang="en-US" sz="3200" b="1" kern="1200" spc="-15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Pretendard"/>
                  </a:rPr>
                  <a:t>데이터 및 </a:t>
                </a:r>
                <a:r>
                  <a:rPr lang="ko-KR" altLang="en-US" sz="3200" b="1" kern="1200" spc="-150" dirty="0" err="1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Pretendard"/>
                  </a:rPr>
                  <a:t>머신러닝</a:t>
                </a:r>
                <a:r>
                  <a:rPr lang="ko-KR" altLang="en-US" sz="3200" b="1" kern="1200" spc="-15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Pretendard"/>
                  </a:rPr>
                  <a:t> 기법 활용을 바탕으로 한 지방 소멸 위기 분석</a:t>
                </a:r>
              </a:p>
            </p:txBody>
          </p:sp>
          <p:sp>
            <p:nvSpPr>
              <p:cNvPr id="9" name="Google Shape;1412;p152">
                <a:extLst>
                  <a:ext uri="{FF2B5EF4-FFF2-40B4-BE49-F238E27FC236}">
                    <a16:creationId xmlns:a16="http://schemas.microsoft.com/office/drawing/2014/main" id="{EC235572-EA03-263E-E385-5D358C2A8BD3}"/>
                  </a:ext>
                </a:extLst>
              </p:cNvPr>
              <p:cNvSpPr txBox="1"/>
              <p:nvPr userDrawn="1"/>
            </p:nvSpPr>
            <p:spPr>
              <a:xfrm>
                <a:off x="479376" y="5373216"/>
                <a:ext cx="5688632" cy="5930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AUGUST</a:t>
                </a:r>
                <a:r>
                  <a:rPr lang="en-US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. 02 / 2024 </a:t>
                </a:r>
              </a:p>
              <a:p>
                <a:r>
                  <a:rPr lang="ko-KR" altLang="en-US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프로젝트 </a:t>
                </a:r>
                <a:r>
                  <a:rPr lang="ko-KR" altLang="en-US" b="1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발표</a:t>
                </a:r>
                <a:r>
                  <a:rPr lang="ko-KR" altLang="en-US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 </a:t>
                </a:r>
                <a:r>
                  <a:rPr lang="en-US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@ </a:t>
                </a:r>
                <a:r>
                  <a:rPr lang="ko-KR" altLang="en-US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연세</a:t>
                </a:r>
                <a:r>
                  <a:rPr lang="en-US" altLang="ko-KR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IT</a:t>
                </a:r>
                <a:r>
                  <a:rPr lang="ko-KR" altLang="en-US" sz="1800" b="1" u="none" kern="1200" dirty="0" err="1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미래교육원</a:t>
                </a:r>
                <a:r>
                  <a:rPr lang="ko-KR" altLang="en-US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 </a:t>
                </a:r>
                <a:r>
                  <a:rPr lang="en-US" altLang="ko-KR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(702</a:t>
                </a:r>
                <a:r>
                  <a:rPr lang="ko-KR" altLang="en-US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호</a:t>
                </a:r>
                <a:r>
                  <a:rPr lang="en-US" altLang="ko-KR" sz="1800" b="1" u="none" kern="1200" dirty="0">
                    <a:solidFill>
                      <a:schemeClr val="bg1"/>
                    </a:solidFill>
                    <a:latin typeface="Pretendard" pitchFamily="2" charset="0"/>
                    <a:ea typeface="Pretendard" pitchFamily="2" charset="0"/>
                    <a:cs typeface="Pretendard" pitchFamily="2" charset="0"/>
                    <a:sym typeface="Pretendard"/>
                  </a:rPr>
                  <a:t>)</a:t>
                </a:r>
                <a:endParaRPr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6037C-6DD0-C3DA-411E-F3B22E567AB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549031"/>
            <a:ext cx="11745332" cy="404431"/>
          </a:xfrm>
        </p:spPr>
        <p:txBody>
          <a:bodyPr anchor="ctr"/>
          <a:lstStyle/>
          <a:p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대상 </a:t>
            </a:r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전국 </a:t>
            </a:r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(17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r>
              <a:rPr lang="ko-KR" altLang="en-US" sz="1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시ㆍ도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229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r>
              <a:rPr lang="ko-KR" altLang="en-US" sz="18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시ㆍ군ㆍ구</a:t>
            </a:r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7844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대상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(1)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AD11D8-77FA-8C6C-E19E-88BFAF6458DC}"/>
              </a:ext>
            </a:extLst>
          </p:cNvPr>
          <p:cNvSpPr/>
          <p:nvPr/>
        </p:nvSpPr>
        <p:spPr>
          <a:xfrm>
            <a:off x="0" y="6581001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출처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) 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지방시대위원회</a:t>
            </a:r>
          </a:p>
        </p:txBody>
      </p:sp>
      <p:sp>
        <p:nvSpPr>
          <p:cNvPr id="3" name="사각형: 둥근 모서리 296">
            <a:extLst>
              <a:ext uri="{FF2B5EF4-FFF2-40B4-BE49-F238E27FC236}">
                <a16:creationId xmlns:a16="http://schemas.microsoft.com/office/drawing/2014/main" id="{64B61C84-E26C-6F88-D2EE-D36EF17FFF23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4" name="사각형: 둥근 모서리 297">
            <a:extLst>
              <a:ext uri="{FF2B5EF4-FFF2-40B4-BE49-F238E27FC236}">
                <a16:creationId xmlns:a16="http://schemas.microsoft.com/office/drawing/2014/main" id="{D84F3927-C485-1C1C-5302-EEA00D93798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54C9D66E-609B-9D10-2292-FE6997597966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pic>
        <p:nvPicPr>
          <p:cNvPr id="2050" name="Picture 2" descr="17개 시도 지방시대 계획">
            <a:extLst>
              <a:ext uri="{FF2B5EF4-FFF2-40B4-BE49-F238E27FC236}">
                <a16:creationId xmlns:a16="http://schemas.microsoft.com/office/drawing/2014/main" id="{40041E59-F8A3-2AE7-C937-FA595E317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14" y="1302873"/>
            <a:ext cx="8568952" cy="5078455"/>
          </a:xfrm>
          <a:prstGeom prst="roundRect">
            <a:avLst>
              <a:gd name="adj" fmla="val 3566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3F60E56-F8C3-F0E8-D875-7E25270F22CA}"/>
              </a:ext>
            </a:extLst>
          </p:cNvPr>
          <p:cNvSpPr/>
          <p:nvPr/>
        </p:nvSpPr>
        <p:spPr>
          <a:xfrm>
            <a:off x="223334" y="1302872"/>
            <a:ext cx="2471750" cy="5078456"/>
          </a:xfrm>
          <a:prstGeom prst="roundRect">
            <a:avLst>
              <a:gd name="adj" fmla="val 8238"/>
            </a:avLst>
          </a:prstGeom>
          <a:solidFill>
            <a:schemeClr val="accent2"/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BE0CA72-0196-5727-03D6-7066C638DAA9}"/>
              </a:ext>
            </a:extLst>
          </p:cNvPr>
          <p:cNvGrpSpPr/>
          <p:nvPr/>
        </p:nvGrpSpPr>
        <p:grpSpPr>
          <a:xfrm>
            <a:off x="355664" y="1479766"/>
            <a:ext cx="2207090" cy="4724668"/>
            <a:chOff x="9526539" y="1453445"/>
            <a:chExt cx="2207090" cy="472466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638E8F5-8E1A-3FB6-5FE5-8729102BDFC2}"/>
                </a:ext>
              </a:extLst>
            </p:cNvPr>
            <p:cNvGrpSpPr/>
            <p:nvPr/>
          </p:nvGrpSpPr>
          <p:grpSpPr>
            <a:xfrm>
              <a:off x="10525397" y="2625590"/>
              <a:ext cx="1208232" cy="1208232"/>
              <a:chOff x="3598220" y="-779228"/>
              <a:chExt cx="2167941" cy="2167941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3DA0AAC-D7D8-6D92-B430-B5F595B624C9}"/>
                  </a:ext>
                </a:extLst>
              </p:cNvPr>
              <p:cNvSpPr/>
              <p:nvPr/>
            </p:nvSpPr>
            <p:spPr>
              <a:xfrm>
                <a:off x="3598220" y="-779228"/>
                <a:ext cx="2167941" cy="21679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2532DC6-6842-7C0B-FA92-3A2AB1F0A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9424" y="-217129"/>
                <a:ext cx="1885534" cy="1043744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9E818D-CC19-1C32-BE45-86FE50C1844B}"/>
                </a:ext>
              </a:extLst>
            </p:cNvPr>
            <p:cNvGrpSpPr/>
            <p:nvPr/>
          </p:nvGrpSpPr>
          <p:grpSpPr>
            <a:xfrm>
              <a:off x="10525397" y="4969881"/>
              <a:ext cx="1208232" cy="1208232"/>
              <a:chOff x="6429236" y="1286587"/>
              <a:chExt cx="2167941" cy="2167941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997139C1-6232-FA9D-18A7-2F67382E8898}"/>
                  </a:ext>
                </a:extLst>
              </p:cNvPr>
              <p:cNvSpPr/>
              <p:nvPr/>
            </p:nvSpPr>
            <p:spPr>
              <a:xfrm>
                <a:off x="6429236" y="1286587"/>
                <a:ext cx="2167941" cy="21679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95B4674D-2362-EBD3-6421-9879264D30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4918" y="1643872"/>
                <a:ext cx="1416577" cy="1453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BEC92C3-83FF-5837-3A09-92E3A6F53CB3}"/>
                </a:ext>
              </a:extLst>
            </p:cNvPr>
            <p:cNvGrpSpPr/>
            <p:nvPr/>
          </p:nvGrpSpPr>
          <p:grpSpPr>
            <a:xfrm>
              <a:off x="9526539" y="3797735"/>
              <a:ext cx="1208232" cy="1208232"/>
              <a:chOff x="9263651" y="1286587"/>
              <a:chExt cx="2167941" cy="2167941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7AC6CD2-1A7A-54AA-98C2-62D512E9380E}"/>
                  </a:ext>
                </a:extLst>
              </p:cNvPr>
              <p:cNvSpPr/>
              <p:nvPr/>
            </p:nvSpPr>
            <p:spPr>
              <a:xfrm>
                <a:off x="9263651" y="1286587"/>
                <a:ext cx="2167941" cy="21679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34" name="Picture 4" descr="충청북도 로고 AI 일러스트 파일 다운">
                <a:extLst>
                  <a:ext uri="{FF2B5EF4-FFF2-40B4-BE49-F238E27FC236}">
                    <a16:creationId xmlns:a16="http://schemas.microsoft.com/office/drawing/2014/main" id="{0046892F-2709-3061-F268-E6BFEB237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15" t="21121" r="21474" b="18078"/>
              <a:stretch/>
            </p:blipFill>
            <p:spPr bwMode="auto">
              <a:xfrm>
                <a:off x="9680927" y="1635042"/>
                <a:ext cx="1333391" cy="1471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E39EA06-29F2-5C3E-40AC-184A05B84A1A}"/>
                </a:ext>
              </a:extLst>
            </p:cNvPr>
            <p:cNvGrpSpPr/>
            <p:nvPr/>
          </p:nvGrpSpPr>
          <p:grpSpPr>
            <a:xfrm>
              <a:off x="9526539" y="1453445"/>
              <a:ext cx="1208232" cy="1208232"/>
              <a:chOff x="9668737" y="-3771325"/>
              <a:chExt cx="2167941" cy="2167941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C4FC55E9-7CEE-5A8D-BCF9-11A8C9CF3E16}"/>
                  </a:ext>
                </a:extLst>
              </p:cNvPr>
              <p:cNvSpPr/>
              <p:nvPr/>
            </p:nvSpPr>
            <p:spPr>
              <a:xfrm>
                <a:off x="9668737" y="-3771325"/>
                <a:ext cx="2167941" cy="21679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2052" name="Picture 4" descr="대전광역시 로고 ai 일러스트 파일 다운">
                <a:extLst>
                  <a:ext uri="{FF2B5EF4-FFF2-40B4-BE49-F238E27FC236}">
                    <a16:creationId xmlns:a16="http://schemas.microsoft.com/office/drawing/2014/main" id="{02D65331-F1EE-C893-2EC2-007DC75C98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7" t="39689" r="2395" b="37329"/>
              <a:stretch/>
            </p:blipFill>
            <p:spPr bwMode="auto">
              <a:xfrm>
                <a:off x="9772148" y="-2925816"/>
                <a:ext cx="1961118" cy="476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1" name="그림 40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D0A1D97E-4FC1-6AF6-2A02-933D2F1233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324164" y="3474677"/>
            <a:ext cx="3539070" cy="7348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6D50CC-FB73-C029-93E7-16159AF91B9B}"/>
              </a:ext>
            </a:extLst>
          </p:cNvPr>
          <p:cNvSpPr/>
          <p:nvPr/>
        </p:nvSpPr>
        <p:spPr>
          <a:xfrm>
            <a:off x="784184" y="950437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Pretendard"/>
                <a:ea typeface="Pretendard"/>
                <a:cs typeface="Pretendard"/>
              </a:rPr>
              <a:t>기존 </a:t>
            </a:r>
            <a:r>
              <a:rPr lang="en-US" altLang="ko-KR" b="1" dirty="0">
                <a:latin typeface="Pretendard"/>
                <a:ea typeface="Pretendard"/>
                <a:cs typeface="Pretendard"/>
              </a:rPr>
              <a:t>: </a:t>
            </a:r>
            <a:r>
              <a:rPr lang="ko-KR" altLang="en-US" b="1" dirty="0">
                <a:latin typeface="Pretendard"/>
                <a:ea typeface="Pretendard"/>
                <a:cs typeface="Pretendard"/>
              </a:rPr>
              <a:t>충청권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998A58-B6B7-B978-D7D2-3AF35F0D799A}"/>
              </a:ext>
            </a:extLst>
          </p:cNvPr>
          <p:cNvSpPr/>
          <p:nvPr/>
        </p:nvSpPr>
        <p:spPr>
          <a:xfrm>
            <a:off x="6883330" y="950437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Pretendard"/>
                <a:ea typeface="Pretendard"/>
                <a:cs typeface="Pretendard"/>
              </a:rPr>
              <a:t>변경 </a:t>
            </a:r>
            <a:r>
              <a:rPr lang="en-US" altLang="ko-KR" b="1" dirty="0">
                <a:latin typeface="Pretendard"/>
                <a:ea typeface="Pretendard"/>
                <a:cs typeface="Pretendard"/>
              </a:rPr>
              <a:t>: </a:t>
            </a:r>
            <a:r>
              <a:rPr lang="ko-KR" altLang="en-US" b="1" dirty="0">
                <a:latin typeface="Pretendard"/>
                <a:ea typeface="Pretendard"/>
                <a:cs typeface="Pretendard"/>
              </a:rPr>
              <a:t>전국 단위</a:t>
            </a:r>
          </a:p>
        </p:txBody>
      </p:sp>
      <p:sp>
        <p:nvSpPr>
          <p:cNvPr id="39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0723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7844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대상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(2)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AD11D8-77FA-8C6C-E19E-88BFAF6458DC}"/>
              </a:ext>
            </a:extLst>
          </p:cNvPr>
          <p:cNvSpPr/>
          <p:nvPr/>
        </p:nvSpPr>
        <p:spPr>
          <a:xfrm>
            <a:off x="0" y="6581001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출처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) 2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팀 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Desk Research</a:t>
            </a:r>
            <a:endParaRPr lang="ko-KR" altLang="en-US" sz="1200" dirty="0"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사각형: 둥근 모서리 296">
            <a:extLst>
              <a:ext uri="{FF2B5EF4-FFF2-40B4-BE49-F238E27FC236}">
                <a16:creationId xmlns:a16="http://schemas.microsoft.com/office/drawing/2014/main" id="{64B61C84-E26C-6F88-D2EE-D36EF17FFF23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4" name="사각형: 둥근 모서리 297">
            <a:extLst>
              <a:ext uri="{FF2B5EF4-FFF2-40B4-BE49-F238E27FC236}">
                <a16:creationId xmlns:a16="http://schemas.microsoft.com/office/drawing/2014/main" id="{D84F3927-C485-1C1C-5302-EEA00D93798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54C9D66E-609B-9D10-2292-FE6997597966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39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40" name="사각형: 둥근 모서리 3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908720"/>
            <a:ext cx="11745332" cy="981459"/>
          </a:xfrm>
          <a:prstGeom prst="roundRect">
            <a:avLst>
              <a:gd name="adj" fmla="val 16245"/>
            </a:avLst>
          </a:prstGeom>
          <a:solidFill>
            <a:schemeClr val="accent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" name="텍스트 개체 틀 242">
            <a:extLst>
              <a:ext uri="{FF2B5EF4-FFF2-40B4-BE49-F238E27FC236}">
                <a16:creationId xmlns:a16="http://schemas.microsoft.com/office/drawing/2014/main" id="{0120AE54-DC96-970A-82E1-FE1024851E36}"/>
              </a:ext>
            </a:extLst>
          </p:cNvPr>
          <p:cNvSpPr>
            <a:spLocks noGrp="1"/>
          </p:cNvSpPr>
          <p:nvPr/>
        </p:nvSpPr>
        <p:spPr>
          <a:xfrm>
            <a:off x="515882" y="985097"/>
            <a:ext cx="11199552" cy="8378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충청권 인프라 개수만으로</a:t>
            </a:r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분석하는데 한계가 있다</a:t>
            </a:r>
            <a:r>
              <a:rPr lang="en-US" altLang="ko-KR" sz="36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3" name="사각형: 둥근 모서리 53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265135" y="2024844"/>
            <a:ext cx="5703531" cy="2794494"/>
          </a:xfrm>
          <a:prstGeom prst="roundRect">
            <a:avLst>
              <a:gd name="adj" fmla="val 706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  <p:txBody>
          <a:bodyPr rot="0" spcFirstLastPara="0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6" name="사각형: 둥근 모서리 1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223334" y="2024844"/>
            <a:ext cx="5703531" cy="2794494"/>
          </a:xfrm>
          <a:prstGeom prst="roundRect">
            <a:avLst>
              <a:gd name="adj" fmla="val 706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  <p:txBody>
          <a:bodyPr rot="0" spcFirstLastPara="0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818F94-DE3B-02D2-8A01-95F907B134D1}"/>
              </a:ext>
            </a:extLst>
          </p:cNvPr>
          <p:cNvGrpSpPr/>
          <p:nvPr/>
        </p:nvGrpSpPr>
        <p:grpSpPr>
          <a:xfrm>
            <a:off x="407368" y="2232421"/>
            <a:ext cx="1524449" cy="2379340"/>
            <a:chOff x="601379" y="2304152"/>
            <a:chExt cx="1524449" cy="237934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7955" t="9552" r="16594" b="16594"/>
            <a:stretch/>
          </p:blipFill>
          <p:spPr>
            <a:xfrm>
              <a:off x="601379" y="2304152"/>
              <a:ext cx="1524449" cy="1854035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C48FC91-2ED5-25A8-7A3B-C2D6A786CC8E}"/>
                </a:ext>
              </a:extLst>
            </p:cNvPr>
            <p:cNvSpPr/>
            <p:nvPr/>
          </p:nvSpPr>
          <p:spPr>
            <a:xfrm>
              <a:off x="1005172" y="4221827"/>
              <a:ext cx="716863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세종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467604" y="3434343"/>
            <a:ext cx="34592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인구가 지속적으로 유입</a:t>
            </a:r>
            <a:r>
              <a:rPr lang="en-US" altLang="ko-KR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인프라도 지속적 증가</a:t>
            </a:r>
            <a:endParaRPr lang="en-US" altLang="ko-KR" sz="2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400256" y="3508786"/>
            <a:ext cx="3568410" cy="1310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지속적으로 인구 유출</a:t>
            </a:r>
            <a:r>
              <a:rPr lang="en-US" altLang="ko-KR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인프라 개수가 감소 없음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3C9606-4C5B-2358-B825-83C80E482A6D}"/>
              </a:ext>
            </a:extLst>
          </p:cNvPr>
          <p:cNvGrpSpPr/>
          <p:nvPr/>
        </p:nvGrpSpPr>
        <p:grpSpPr>
          <a:xfrm>
            <a:off x="6420036" y="2232421"/>
            <a:ext cx="2036128" cy="2379340"/>
            <a:chOff x="6520171" y="2304152"/>
            <a:chExt cx="2036128" cy="237934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8262" t="11447" r="7663" b="11998"/>
            <a:stretch/>
          </p:blipFill>
          <p:spPr>
            <a:xfrm>
              <a:off x="6520171" y="2304152"/>
              <a:ext cx="2036128" cy="1854035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C48FC91-2ED5-25A8-7A3B-C2D6A786CC8E}"/>
                </a:ext>
              </a:extLst>
            </p:cNvPr>
            <p:cNvSpPr/>
            <p:nvPr/>
          </p:nvSpPr>
          <p:spPr>
            <a:xfrm>
              <a:off x="7179804" y="4221827"/>
              <a:ext cx="716863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대전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23333" y="5098647"/>
            <a:ext cx="11745333" cy="1446576"/>
            <a:chOff x="223333" y="5062643"/>
            <a:chExt cx="11745333" cy="1446576"/>
          </a:xfrm>
        </p:grpSpPr>
        <p:sp>
          <p:nvSpPr>
            <p:cNvPr id="53" name="사각형: 둥근 모서리 53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223333" y="5062643"/>
              <a:ext cx="11745333" cy="1446576"/>
            </a:xfrm>
            <a:prstGeom prst="roundRect">
              <a:avLst>
                <a:gd name="adj" fmla="val 7061"/>
              </a:avLst>
            </a:prstGeom>
            <a:solidFill>
              <a:schemeClr val="bg1"/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6564" y="5407904"/>
              <a:ext cx="11238870" cy="96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20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지역 표본이 적고 인프라 개수만으로는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인구유입유출 및 지방 소멸을 정확하게 분석 하기 어렵다는 한계에 봉착</a:t>
              </a:r>
              <a:r>
                <a: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이에 분석의 신뢰도와 정확성을 높이기 위해 </a:t>
              </a:r>
              <a:r>
                <a:rPr lang="ko-KR" altLang="en-US" sz="20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분석 대상을 전국으로 넓힘</a:t>
              </a:r>
              <a:r>
                <a: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79109" y="5062643"/>
              <a:ext cx="16337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&lt;</a:t>
              </a: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분석결과</a:t>
              </a:r>
              <a:r>
                <a:rPr lang="en-US" altLang="ko-KR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&gt;</a:t>
              </a:r>
              <a:endParaRPr lang="ko-KR" altLang="en-US" sz="2400" dirty="0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1A875C-E10D-800B-ED77-4E246E3B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846" y="2345457"/>
            <a:ext cx="1163329" cy="116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98CE0F1-92B9-D6E1-5558-3D6A42EF0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7" t="13208" r="23311" b="36506"/>
          <a:stretch/>
        </p:blipFill>
        <p:spPr bwMode="auto">
          <a:xfrm>
            <a:off x="4384405" y="2343838"/>
            <a:ext cx="1135531" cy="11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F90CFAD-D310-A605-99E2-C9CF7E2AA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t="12520" r="22969" b="10710"/>
          <a:stretch/>
        </p:blipFill>
        <p:spPr bwMode="auto">
          <a:xfrm>
            <a:off x="9003130" y="2300701"/>
            <a:ext cx="837286" cy="120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4CED6C3-4708-1C9E-F140-5D1436D64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1" t="12010" r="27234" b="43651"/>
          <a:stretch/>
        </p:blipFill>
        <p:spPr bwMode="auto">
          <a:xfrm>
            <a:off x="10319555" y="2343838"/>
            <a:ext cx="1105037" cy="11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5548630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교육인프라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인구관계도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대전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세종 사례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사각형: 둥근 모서리 296">
            <a:extLst>
              <a:ext uri="{FF2B5EF4-FFF2-40B4-BE49-F238E27FC236}">
                <a16:creationId xmlns:a16="http://schemas.microsoft.com/office/drawing/2014/main" id="{64B61C84-E26C-6F88-D2EE-D36EF17FFF23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4" name="사각형: 둥근 모서리 297">
            <a:extLst>
              <a:ext uri="{FF2B5EF4-FFF2-40B4-BE49-F238E27FC236}">
                <a16:creationId xmlns:a16="http://schemas.microsoft.com/office/drawing/2014/main" id="{D84F3927-C485-1C1C-5302-EEA00D93798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54C9D66E-609B-9D10-2292-FE6997597966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39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DB53D4C-4B31-775C-EDA9-EF7F112F3107}"/>
              </a:ext>
            </a:extLst>
          </p:cNvPr>
          <p:cNvGrpSpPr/>
          <p:nvPr/>
        </p:nvGrpSpPr>
        <p:grpSpPr>
          <a:xfrm>
            <a:off x="160249" y="957359"/>
            <a:ext cx="11871502" cy="5351961"/>
            <a:chOff x="160249" y="876079"/>
            <a:chExt cx="11871502" cy="535196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178291-50C5-BCF8-4BAB-81EFA280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0" r="7557"/>
            <a:stretch/>
          </p:blipFill>
          <p:spPr>
            <a:xfrm>
              <a:off x="6269694" y="1488147"/>
              <a:ext cx="5761075" cy="3312368"/>
            </a:xfrm>
            <a:prstGeom prst="roundRect">
              <a:avLst>
                <a:gd name="adj" fmla="val 4322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2"/>
              </a:solidFill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74A00E-0B50-EC71-0B14-7DA36EC59B3D}"/>
                </a:ext>
              </a:extLst>
            </p:cNvPr>
            <p:cNvSpPr txBox="1"/>
            <p:nvPr/>
          </p:nvSpPr>
          <p:spPr>
            <a:xfrm>
              <a:off x="8697275" y="876079"/>
              <a:ext cx="9059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세종</a:t>
              </a:r>
              <a:endParaRPr lang="en-US" altLang="ko-KR" sz="2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E866ACF-4311-8F36-1979-F37AAF8ED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02" r="8280"/>
            <a:stretch/>
          </p:blipFill>
          <p:spPr>
            <a:xfrm>
              <a:off x="160249" y="1468463"/>
              <a:ext cx="5665303" cy="3312368"/>
            </a:xfrm>
            <a:prstGeom prst="roundRect">
              <a:avLst>
                <a:gd name="adj" fmla="val 4322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accent3"/>
              </a:solidFill>
            </a:ln>
            <a:effec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DD0946-069C-5162-0375-E388378A91C4}"/>
                </a:ext>
              </a:extLst>
            </p:cNvPr>
            <p:cNvSpPr txBox="1"/>
            <p:nvPr/>
          </p:nvSpPr>
          <p:spPr>
            <a:xfrm>
              <a:off x="2329728" y="895762"/>
              <a:ext cx="13263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대전</a:t>
              </a:r>
              <a:endParaRPr lang="ko-KR" altLang="en-US" sz="2800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21331F2-A98C-BE8C-F021-35610ACE48B9}"/>
                </a:ext>
              </a:extLst>
            </p:cNvPr>
            <p:cNvGrpSpPr/>
            <p:nvPr/>
          </p:nvGrpSpPr>
          <p:grpSpPr>
            <a:xfrm>
              <a:off x="256082" y="5203607"/>
              <a:ext cx="11775669" cy="1024433"/>
              <a:chOff x="256082" y="5203607"/>
              <a:chExt cx="11775669" cy="1024433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A0F67144-6019-67B5-8027-713CCF951AC8}"/>
                  </a:ext>
                </a:extLst>
              </p:cNvPr>
              <p:cNvSpPr/>
              <p:nvPr/>
            </p:nvSpPr>
            <p:spPr>
              <a:xfrm>
                <a:off x="6269694" y="5223291"/>
                <a:ext cx="5762057" cy="1004749"/>
              </a:xfrm>
              <a:prstGeom prst="roundRect">
                <a:avLst>
                  <a:gd name="adj" fmla="val 13133"/>
                </a:avLst>
              </a:prstGeom>
              <a:solidFill>
                <a:schemeClr val="accent2"/>
              </a:solidFill>
              <a:ln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5A10D1-3F32-2114-AC10-978A4395FA12}"/>
                  </a:ext>
                </a:extLst>
              </p:cNvPr>
              <p:cNvSpPr txBox="1"/>
              <p:nvPr/>
            </p:nvSpPr>
            <p:spPr>
              <a:xfrm>
                <a:off x="7039116" y="5433278"/>
                <a:ext cx="474551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양의 상관관계가 나타남</a:t>
                </a:r>
                <a:endParaRPr lang="en-US" altLang="ko-KR" sz="32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CB24109A-FDD2-A5BC-DE1F-A639DD3D32F3}"/>
                  </a:ext>
                </a:extLst>
              </p:cNvPr>
              <p:cNvSpPr/>
              <p:nvPr/>
            </p:nvSpPr>
            <p:spPr>
              <a:xfrm>
                <a:off x="258443" y="5203607"/>
                <a:ext cx="5567109" cy="1004749"/>
              </a:xfrm>
              <a:prstGeom prst="roundRect">
                <a:avLst>
                  <a:gd name="adj" fmla="val 13133"/>
                </a:avLst>
              </a:prstGeom>
              <a:solidFill>
                <a:schemeClr val="bg1">
                  <a:lumMod val="65000"/>
                </a:schemeClr>
              </a:solidFill>
              <a:ln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B34774-E00A-612B-C048-FC73DB5DF83E}"/>
                  </a:ext>
                </a:extLst>
              </p:cNvPr>
              <p:cNvSpPr txBox="1"/>
              <p:nvPr/>
            </p:nvSpPr>
            <p:spPr>
              <a:xfrm>
                <a:off x="256082" y="5433104"/>
                <a:ext cx="57174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별다른 관계가 나타나지 않음</a:t>
                </a:r>
                <a:endPara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423F80-68A9-DD5C-686A-D92F8219EE96}"/>
              </a:ext>
            </a:extLst>
          </p:cNvPr>
          <p:cNvSpPr/>
          <p:nvPr/>
        </p:nvSpPr>
        <p:spPr>
          <a:xfrm>
            <a:off x="0" y="6581001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출처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) 2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팀 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Desk Research</a:t>
            </a:r>
            <a:endParaRPr lang="ko-KR" altLang="en-US" sz="1200" dirty="0"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7105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843319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4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소개 및 역할</a:t>
            </a:r>
            <a:endParaRPr kumimoji="1" lang="en-US" altLang="ko-KR" sz="48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1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9" name="직사각형 398"/>
          <p:cNvSpPr/>
          <p:nvPr/>
        </p:nvSpPr>
        <p:spPr>
          <a:xfrm>
            <a:off x="2393817" y="998842"/>
            <a:ext cx="7404365" cy="46589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Analytics Professional Team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4BF7EE6-A815-5410-07C9-107B3A8C141A}"/>
              </a:ext>
            </a:extLst>
          </p:cNvPr>
          <p:cNvCxnSpPr>
            <a:cxnSpLocks/>
            <a:stCxn id="26" idx="0"/>
            <a:endCxn id="385" idx="2"/>
          </p:cNvCxnSpPr>
          <p:nvPr/>
        </p:nvCxnSpPr>
        <p:spPr>
          <a:xfrm flipV="1">
            <a:off x="6060572" y="4958171"/>
            <a:ext cx="0" cy="28067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0B8AF7-F293-0EC9-7A71-3582CE4F7DD2}"/>
              </a:ext>
            </a:extLst>
          </p:cNvPr>
          <p:cNvGrpSpPr/>
          <p:nvPr/>
        </p:nvGrpSpPr>
        <p:grpSpPr>
          <a:xfrm>
            <a:off x="5133396" y="1870856"/>
            <a:ext cx="1854351" cy="3087315"/>
            <a:chOff x="7391368" y="1911169"/>
            <a:chExt cx="1854351" cy="3087315"/>
          </a:xfrm>
        </p:grpSpPr>
        <p:pic>
          <p:nvPicPr>
            <p:cNvPr id="385" name="그림 384">
              <a:extLst>
                <a:ext uri="{FF2B5EF4-FFF2-40B4-BE49-F238E27FC236}">
                  <a16:creationId xmlns:a16="http://schemas.microsoft.com/office/drawing/2014/main" id="{FE7BA08B-8C43-5295-0EE2-38D75FC91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1368" y="2614319"/>
              <a:ext cx="1854351" cy="23841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tx1">
                  <a:lumMod val="75000"/>
                  <a:lumOff val="25000"/>
                  <a:alpha val="60000"/>
                </a:schemeClr>
              </a:glow>
            </a:effectLst>
          </p:spPr>
        </p:pic>
        <p:sp>
          <p:nvSpPr>
            <p:cNvPr id="390" name="직사각형 389"/>
            <p:cNvSpPr/>
            <p:nvPr/>
          </p:nvSpPr>
          <p:spPr>
            <a:xfrm>
              <a:off x="7759736" y="1911169"/>
              <a:ext cx="1117615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박주찬</a:t>
              </a: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831223-0295-BC18-76A5-0F592B16BB48}"/>
              </a:ext>
            </a:extLst>
          </p:cNvPr>
          <p:cNvSpPr/>
          <p:nvPr/>
        </p:nvSpPr>
        <p:spPr>
          <a:xfrm>
            <a:off x="5164132" y="5238841"/>
            <a:ext cx="1792879" cy="1477825"/>
          </a:xfrm>
          <a:prstGeom prst="roundRect">
            <a:avLst>
              <a:gd name="adj" fmla="val 7730"/>
            </a:avLst>
          </a:prstGeom>
          <a:solidFill>
            <a:schemeClr val="accent2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8F277-402B-3A90-74B6-88D6B9FE0EC9}"/>
              </a:ext>
            </a:extLst>
          </p:cNvPr>
          <p:cNvSpPr txBox="1"/>
          <p:nvPr/>
        </p:nvSpPr>
        <p:spPr>
          <a:xfrm>
            <a:off x="5356693" y="5285256"/>
            <a:ext cx="14077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계획 수립 및 총괄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ML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전처리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B6BD129-2D99-9691-32E5-3521F31EF4A6}"/>
              </a:ext>
            </a:extLst>
          </p:cNvPr>
          <p:cNvCxnSpPr>
            <a:cxnSpLocks/>
            <a:stCxn id="25" idx="0"/>
            <a:endCxn id="52" idx="2"/>
          </p:cNvCxnSpPr>
          <p:nvPr/>
        </p:nvCxnSpPr>
        <p:spPr>
          <a:xfrm flipH="1" flipV="1">
            <a:off x="3544034" y="4967757"/>
            <a:ext cx="1" cy="271084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4083A6-C4C9-E185-FB84-21C3382EAD50}"/>
              </a:ext>
            </a:extLst>
          </p:cNvPr>
          <p:cNvGrpSpPr/>
          <p:nvPr/>
        </p:nvGrpSpPr>
        <p:grpSpPr>
          <a:xfrm>
            <a:off x="2652726" y="1870856"/>
            <a:ext cx="1782616" cy="3096901"/>
            <a:chOff x="2891852" y="1882893"/>
            <a:chExt cx="1782616" cy="3096901"/>
          </a:xfrm>
        </p:grpSpPr>
        <p:sp>
          <p:nvSpPr>
            <p:cNvPr id="398" name="직사각형 397"/>
            <p:cNvSpPr/>
            <p:nvPr/>
          </p:nvSpPr>
          <p:spPr>
            <a:xfrm>
              <a:off x="3224353" y="1882893"/>
              <a:ext cx="1117615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신정윤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1852" y="2602973"/>
              <a:ext cx="1782616" cy="23768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tx1">
                  <a:lumMod val="75000"/>
                  <a:lumOff val="25000"/>
                  <a:alpha val="60000"/>
                </a:schemeClr>
              </a:glow>
            </a:effectLst>
          </p:spPr>
        </p:pic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4E8E9C-FFCF-639E-F06A-E0B2F804F11D}"/>
              </a:ext>
            </a:extLst>
          </p:cNvPr>
          <p:cNvSpPr/>
          <p:nvPr/>
        </p:nvSpPr>
        <p:spPr>
          <a:xfrm>
            <a:off x="2647595" y="5238841"/>
            <a:ext cx="1792879" cy="1477825"/>
          </a:xfrm>
          <a:prstGeom prst="roundRect">
            <a:avLst>
              <a:gd name="adj" fmla="val 7730"/>
            </a:avLst>
          </a:prstGeom>
          <a:solidFill>
            <a:schemeClr val="accent2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3D28C-9D51-9668-CA9C-42D626530C05}"/>
              </a:ext>
            </a:extLst>
          </p:cNvPr>
          <p:cNvSpPr txBox="1"/>
          <p:nvPr/>
        </p:nvSpPr>
        <p:spPr>
          <a:xfrm>
            <a:off x="2878627" y="5285256"/>
            <a:ext cx="13308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DB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설계 및 구축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ML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전처리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B7475F8-0C3F-FEB1-BA30-3CB27124DC53}"/>
              </a:ext>
            </a:extLst>
          </p:cNvPr>
          <p:cNvCxnSpPr>
            <a:cxnSpLocks/>
            <a:stCxn id="30" idx="0"/>
            <a:endCxn id="387" idx="2"/>
          </p:cNvCxnSpPr>
          <p:nvPr/>
        </p:nvCxnSpPr>
        <p:spPr>
          <a:xfrm flipV="1">
            <a:off x="11088222" y="4972863"/>
            <a:ext cx="2377" cy="265977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476EB3-1B17-89A8-814E-18287DC61987}"/>
              </a:ext>
            </a:extLst>
          </p:cNvPr>
          <p:cNvGrpSpPr/>
          <p:nvPr/>
        </p:nvGrpSpPr>
        <p:grpSpPr>
          <a:xfrm>
            <a:off x="10196536" y="1870856"/>
            <a:ext cx="1788125" cy="3102007"/>
            <a:chOff x="667079" y="1911169"/>
            <a:chExt cx="1788125" cy="3102007"/>
          </a:xfrm>
        </p:grpSpPr>
        <p:pic>
          <p:nvPicPr>
            <p:cNvPr id="387" name="그림 386">
              <a:extLst>
                <a:ext uri="{FF2B5EF4-FFF2-40B4-BE49-F238E27FC236}">
                  <a16:creationId xmlns:a16="http://schemas.microsoft.com/office/drawing/2014/main" id="{D1076A6C-5C5A-1961-5014-AE73226F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079" y="2629010"/>
              <a:ext cx="1788125" cy="2384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tx1">
                  <a:lumMod val="75000"/>
                  <a:lumOff val="25000"/>
                  <a:alpha val="60000"/>
                </a:schemeClr>
              </a:glow>
            </a:effectLst>
          </p:spPr>
        </p:pic>
        <p:sp>
          <p:nvSpPr>
            <p:cNvPr id="389" name="직사각형 388"/>
            <p:cNvSpPr/>
            <p:nvPr/>
          </p:nvSpPr>
          <p:spPr>
            <a:xfrm>
              <a:off x="1002334" y="1911169"/>
              <a:ext cx="1117615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오승필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0C85782-AF5E-F297-A3A0-07D191AB025B}"/>
              </a:ext>
            </a:extLst>
          </p:cNvPr>
          <p:cNvSpPr/>
          <p:nvPr/>
        </p:nvSpPr>
        <p:spPr>
          <a:xfrm>
            <a:off x="10191782" y="5238840"/>
            <a:ext cx="1792879" cy="1477825"/>
          </a:xfrm>
          <a:prstGeom prst="roundRect">
            <a:avLst>
              <a:gd name="adj" fmla="val 7730"/>
            </a:avLst>
          </a:prstGeom>
          <a:solidFill>
            <a:schemeClr val="accent2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807E9-E327-3B77-64F7-24AC170A06C0}"/>
              </a:ext>
            </a:extLst>
          </p:cNvPr>
          <p:cNvSpPr txBox="1"/>
          <p:nvPr/>
        </p:nvSpPr>
        <p:spPr>
          <a:xfrm>
            <a:off x="10506972" y="5285255"/>
            <a:ext cx="116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백엔드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구축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전처리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시각화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9AD2156-98D2-E146-DCEF-813446AE0030}"/>
              </a:ext>
            </a:extLst>
          </p:cNvPr>
          <p:cNvCxnSpPr>
            <a:cxnSpLocks/>
            <a:stCxn id="27" idx="0"/>
            <a:endCxn id="68" idx="2"/>
          </p:cNvCxnSpPr>
          <p:nvPr/>
        </p:nvCxnSpPr>
        <p:spPr>
          <a:xfrm flipH="1" flipV="1">
            <a:off x="8585897" y="4957206"/>
            <a:ext cx="1" cy="28697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6B7D1E-2634-BA57-74C4-4868AC32A190}"/>
              </a:ext>
            </a:extLst>
          </p:cNvPr>
          <p:cNvGrpSpPr/>
          <p:nvPr/>
        </p:nvGrpSpPr>
        <p:grpSpPr>
          <a:xfrm>
            <a:off x="7658897" y="1870856"/>
            <a:ext cx="1854000" cy="3086350"/>
            <a:chOff x="9670921" y="1911169"/>
            <a:chExt cx="1854000" cy="3086350"/>
          </a:xfrm>
        </p:grpSpPr>
        <p:sp>
          <p:nvSpPr>
            <p:cNvPr id="391" name="직사각형 390"/>
            <p:cNvSpPr/>
            <p:nvPr/>
          </p:nvSpPr>
          <p:spPr>
            <a:xfrm>
              <a:off x="10039114" y="1911169"/>
              <a:ext cx="1117615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이의재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68" name="그림 67"/>
            <p:cNvPicPr>
              <a:picLocks/>
            </p:cNvPicPr>
            <p:nvPr/>
          </p:nvPicPr>
          <p:blipFill rotWithShape="1">
            <a:blip r:embed="rId6"/>
            <a:srcRect l="6129" t="4669" r="4856" b="3208"/>
            <a:stretch/>
          </p:blipFill>
          <p:spPr>
            <a:xfrm>
              <a:off x="9670921" y="2614319"/>
              <a:ext cx="1854000" cy="2383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tx1">
                  <a:lumMod val="75000"/>
                  <a:lumOff val="25000"/>
                  <a:alpha val="60000"/>
                </a:schemeClr>
              </a:glow>
            </a:effectLst>
          </p:spPr>
        </p:pic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269C9EB-CB77-0780-A962-4145BE7229A6}"/>
              </a:ext>
            </a:extLst>
          </p:cNvPr>
          <p:cNvSpPr/>
          <p:nvPr/>
        </p:nvSpPr>
        <p:spPr>
          <a:xfrm>
            <a:off x="7689458" y="5244185"/>
            <a:ext cx="1792879" cy="1477825"/>
          </a:xfrm>
          <a:prstGeom prst="roundRect">
            <a:avLst>
              <a:gd name="adj" fmla="val 7730"/>
            </a:avLst>
          </a:prstGeom>
          <a:solidFill>
            <a:schemeClr val="accent2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217023-C0D7-5D60-E335-ACCF133985CD}"/>
              </a:ext>
            </a:extLst>
          </p:cNvPr>
          <p:cNvSpPr txBox="1"/>
          <p:nvPr/>
        </p:nvSpPr>
        <p:spPr>
          <a:xfrm>
            <a:off x="8004648" y="5290600"/>
            <a:ext cx="1162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백엔드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구축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ML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시각화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자료분석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94A95F6-B706-968A-D31B-6C36CB5DC44D}"/>
              </a:ext>
            </a:extLst>
          </p:cNvPr>
          <p:cNvCxnSpPr>
            <a:cxnSpLocks/>
            <a:stCxn id="24" idx="0"/>
            <a:endCxn id="386" idx="2"/>
          </p:cNvCxnSpPr>
          <p:nvPr/>
        </p:nvCxnSpPr>
        <p:spPr>
          <a:xfrm flipV="1">
            <a:off x="1103779" y="4958172"/>
            <a:ext cx="0" cy="28036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379260-2BDA-D2AB-3F18-7E7EFB9D45B3}"/>
              </a:ext>
            </a:extLst>
          </p:cNvPr>
          <p:cNvGrpSpPr/>
          <p:nvPr/>
        </p:nvGrpSpPr>
        <p:grpSpPr>
          <a:xfrm>
            <a:off x="207339" y="1870856"/>
            <a:ext cx="1792879" cy="3087316"/>
            <a:chOff x="5139822" y="1911169"/>
            <a:chExt cx="1792879" cy="3087316"/>
          </a:xfrm>
        </p:grpSpPr>
        <p:pic>
          <p:nvPicPr>
            <p:cNvPr id="386" name="그림 385">
              <a:extLst>
                <a:ext uri="{FF2B5EF4-FFF2-40B4-BE49-F238E27FC236}">
                  <a16:creationId xmlns:a16="http://schemas.microsoft.com/office/drawing/2014/main" id="{97D5B861-489D-7420-12F0-3BCB5409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9822" y="2614319"/>
              <a:ext cx="1792879" cy="2384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glow rad="101600">
                <a:schemeClr val="tx1">
                  <a:lumMod val="75000"/>
                  <a:lumOff val="25000"/>
                  <a:alpha val="60000"/>
                </a:schemeClr>
              </a:glow>
            </a:effectLst>
          </p:spPr>
        </p:pic>
        <p:sp>
          <p:nvSpPr>
            <p:cNvPr id="388" name="직사각형 387"/>
            <p:cNvSpPr/>
            <p:nvPr/>
          </p:nvSpPr>
          <p:spPr>
            <a:xfrm>
              <a:off x="5477454" y="1911169"/>
              <a:ext cx="1117615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성우진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9FA8FF7-FBA6-5414-8C82-B9C474C21F02}"/>
              </a:ext>
            </a:extLst>
          </p:cNvPr>
          <p:cNvSpPr/>
          <p:nvPr/>
        </p:nvSpPr>
        <p:spPr>
          <a:xfrm>
            <a:off x="207339" y="5238532"/>
            <a:ext cx="1792879" cy="1477825"/>
          </a:xfrm>
          <a:prstGeom prst="roundRect">
            <a:avLst>
              <a:gd name="adj" fmla="val 7730"/>
            </a:avLst>
          </a:prstGeom>
          <a:solidFill>
            <a:schemeClr val="accent2">
              <a:lumMod val="40000"/>
              <a:lumOff val="60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9EB7D0-89E9-6B4C-AE67-EA4578A35333}"/>
              </a:ext>
            </a:extLst>
          </p:cNvPr>
          <p:cNvSpPr txBox="1"/>
          <p:nvPr/>
        </p:nvSpPr>
        <p:spPr>
          <a:xfrm>
            <a:off x="522529" y="5303574"/>
            <a:ext cx="1162498" cy="1347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크롤링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발표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242426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4" name="사각형: 둥근 모서리 296">
            <a:extLst>
              <a:ext uri="{FF2B5EF4-FFF2-40B4-BE49-F238E27FC236}">
                <a16:creationId xmlns:a16="http://schemas.microsoft.com/office/drawing/2014/main" id="{546E3C5C-602D-7969-B29C-4860BB0B1A20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F8A04D93-A476-0330-356C-8188BFB6FE94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팀원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소개 및 역할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447CF6BC-ACE1-0D18-FF9F-BE04D45025C9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0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0214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843319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4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과정</a:t>
            </a:r>
            <a:endParaRPr kumimoji="1" lang="en-US" altLang="ko-KR" sz="48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4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/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2632308" cy="404431"/>
          </a:xfrm>
          <a:noFill/>
          <a:ln>
            <a:noFill/>
          </a:ln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25000"/>
              <a:buNone/>
              <a:defRPr lang="ko-KR" altLang="en-US"/>
            </a:pPr>
            <a:r>
              <a:rPr lang="en-US" altLang="ko-KR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III.  </a:t>
            </a:r>
            <a:r>
              <a:rPr lang="ko-KR" altLang="en-US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– WBS</a:t>
            </a:r>
            <a:endParaRPr lang="ko-KR" altLang="en-US" sz="1800" b="1" dirty="0">
              <a:solidFill>
                <a:srgbClr val="40404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581001"/>
            <a:ext cx="2056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출처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DAPT Desk Research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505D2CD8-A6BE-E061-B303-FB946EF6BF55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E78538C8-6DEA-9F37-BD2F-105EC0DF81A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16" name="사각형: 둥근 모서리 297">
            <a:extLst>
              <a:ext uri="{FF2B5EF4-FFF2-40B4-BE49-F238E27FC236}">
                <a16:creationId xmlns:a16="http://schemas.microsoft.com/office/drawing/2014/main" id="{A09A4DDF-7C03-5464-2069-3320550AC7D0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7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87AC9E-83B0-4738-A859-CDAA4F6DD9B5}"/>
              </a:ext>
            </a:extLst>
          </p:cNvPr>
          <p:cNvGrpSpPr/>
          <p:nvPr/>
        </p:nvGrpSpPr>
        <p:grpSpPr>
          <a:xfrm>
            <a:off x="221027" y="728700"/>
            <a:ext cx="11749947" cy="5760640"/>
            <a:chOff x="221027" y="729372"/>
            <a:chExt cx="11749947" cy="576064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9D591ED-98DD-A1C8-1404-26DBC8FF3171}"/>
                </a:ext>
              </a:extLst>
            </p:cNvPr>
            <p:cNvSpPr/>
            <p:nvPr/>
          </p:nvSpPr>
          <p:spPr>
            <a:xfrm>
              <a:off x="221027" y="729372"/>
              <a:ext cx="11749947" cy="5760640"/>
            </a:xfrm>
            <a:prstGeom prst="roundRect">
              <a:avLst>
                <a:gd name="adj" fmla="val 263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99DF4B-0DFE-1554-9C6F-517EA89C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101" y="793069"/>
              <a:ext cx="11499799" cy="5633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307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98021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1.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수집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E41582-3CFA-ED92-3473-3EDD65CDB5D8}"/>
              </a:ext>
            </a:extLst>
          </p:cNvPr>
          <p:cNvSpPr/>
          <p:nvPr/>
        </p:nvSpPr>
        <p:spPr>
          <a:xfrm>
            <a:off x="0" y="6488668"/>
            <a:ext cx="7523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벤트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플로비야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댄 가드너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박영준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「프로젝트 설계자」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2024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9E9334F-3092-35C2-FC04-4EFC3DAB7040}"/>
              </a:ext>
            </a:extLst>
          </p:cNvPr>
          <p:cNvGrpSpPr/>
          <p:nvPr/>
        </p:nvGrpSpPr>
        <p:grpSpPr>
          <a:xfrm>
            <a:off x="226941" y="836712"/>
            <a:ext cx="11738119" cy="1080000"/>
            <a:chOff x="226940" y="908719"/>
            <a:chExt cx="11738119" cy="108000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26940" y="908719"/>
              <a:ext cx="11738119" cy="1080000"/>
            </a:xfrm>
            <a:prstGeom prst="roundRect">
              <a:avLst>
                <a:gd name="adj" fmla="val 5711"/>
              </a:avLst>
            </a:prstGeom>
            <a:solidFill>
              <a:schemeClr val="accent2"/>
            </a:solidFill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334666" y="1156332"/>
              <a:ext cx="552266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파일럿 프로젝트에 대한 자체 분석</a:t>
              </a:r>
              <a:endParaRPr lang="en-US" altLang="ko-KR" sz="32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16" name="그림 15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DFF5C412-0A4D-611A-68E2-58CE7934B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200904" y="1984640"/>
            <a:ext cx="3790192" cy="4350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181ADB5-10D8-4526-05BF-93A5A2CE2737}"/>
              </a:ext>
            </a:extLst>
          </p:cNvPr>
          <p:cNvGrpSpPr/>
          <p:nvPr/>
        </p:nvGrpSpPr>
        <p:grpSpPr>
          <a:xfrm>
            <a:off x="226941" y="2487627"/>
            <a:ext cx="11738119" cy="1080000"/>
            <a:chOff x="226941" y="2625745"/>
            <a:chExt cx="11738119" cy="108000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26941" y="2625745"/>
              <a:ext cx="11738119" cy="1080000"/>
            </a:xfrm>
            <a:prstGeom prst="roundRect">
              <a:avLst>
                <a:gd name="adj" fmla="val 5711"/>
              </a:avLst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60143" y="2873358"/>
              <a:ext cx="90717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초기 목적 </a:t>
              </a:r>
              <a:r>
                <a:rPr lang="en-US" altLang="ko-KR" sz="3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3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사람들이 한 번도 시도하지 않은 것을 해보자</a:t>
              </a:r>
              <a:r>
                <a:rPr lang="en-US" altLang="ko-KR" sz="3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!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1441" y="2644477"/>
              <a:ext cx="747088" cy="1042537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C23E8E-A913-570F-3AB1-1D00EDE48A1F}"/>
              </a:ext>
            </a:extLst>
          </p:cNvPr>
          <p:cNvGrpSpPr/>
          <p:nvPr/>
        </p:nvGrpSpPr>
        <p:grpSpPr>
          <a:xfrm>
            <a:off x="226941" y="4138541"/>
            <a:ext cx="11738119" cy="2242788"/>
            <a:chOff x="198467" y="3998268"/>
            <a:chExt cx="11738119" cy="2242788"/>
          </a:xfrm>
        </p:grpSpPr>
        <p:sp>
          <p:nvSpPr>
            <p:cNvPr id="4" name="모서리가 둥근 직사각형 16">
              <a:extLst>
                <a:ext uri="{FF2B5EF4-FFF2-40B4-BE49-F238E27FC236}">
                  <a16:creationId xmlns:a16="http://schemas.microsoft.com/office/drawing/2014/main" id="{CA20B572-F13E-2051-B288-564A4FF1D053}"/>
                </a:ext>
              </a:extLst>
            </p:cNvPr>
            <p:cNvSpPr/>
            <p:nvPr/>
          </p:nvSpPr>
          <p:spPr>
            <a:xfrm>
              <a:off x="198467" y="3998268"/>
              <a:ext cx="11738119" cy="2242788"/>
            </a:xfrm>
            <a:prstGeom prst="roundRect">
              <a:avLst>
                <a:gd name="adj" fmla="val 5711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90980" y="4427165"/>
              <a:ext cx="8953092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1) </a:t>
              </a:r>
              <a:r>
                <a:rPr lang="ko-KR" altLang="en-US" sz="2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백지상태에서 시작을 하다 보니까</a:t>
              </a:r>
              <a:r>
                <a:rPr lang="en-US" altLang="ko-KR" sz="2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2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프로젝트 완성도가 낮아짐</a:t>
              </a:r>
              <a:endPara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endPara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2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2) </a:t>
              </a:r>
              <a:r>
                <a:rPr lang="ko-KR" altLang="en-US" sz="2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이를 보완하기 위해서 </a:t>
              </a:r>
              <a:r>
                <a:rPr lang="en-US" altLang="ko-KR" sz="2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RCF</a:t>
              </a:r>
              <a:r>
                <a:rPr lang="ko-KR" altLang="en-US" sz="2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기법을 활용했음</a:t>
              </a:r>
              <a:endPara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6148" name="Picture 4" descr="Incomplete Icons - Free SVG &amp; PNG Incomplete Images - Noun Project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67" y="3998268"/>
              <a:ext cx="1158984" cy="1158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956540" y="5221811"/>
              <a:ext cx="980046" cy="992611"/>
            </a:xfrm>
            <a:prstGeom prst="rect">
              <a:avLst/>
            </a:prstGeom>
          </p:spPr>
        </p:pic>
      </p:grpSp>
      <p:pic>
        <p:nvPicPr>
          <p:cNvPr id="30" name="그림 29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F5D3C80-FF1A-1442-21C8-60184FC8C5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200905" y="3635555"/>
            <a:ext cx="3790192" cy="43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37409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1.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수집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(2)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9" name="사각형: 둥근 모서리 297">
            <a:extLst>
              <a:ext uri="{FF2B5EF4-FFF2-40B4-BE49-F238E27FC236}">
                <a16:creationId xmlns:a16="http://schemas.microsoft.com/office/drawing/2014/main" id="{CF75E801-AA0A-DFE0-6765-1B7A2A2745A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50690" y="707913"/>
            <a:ext cx="2989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800"/>
            </a:pPr>
            <a:r>
              <a:rPr lang="en-US" altLang="ko-KR" sz="2800" b="1" u="sng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RCF </a:t>
            </a:r>
            <a:r>
              <a:rPr lang="ko-KR" altLang="en-US" sz="2800" b="1" u="sng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 도입 배경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048747" y="707913"/>
            <a:ext cx="2395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800"/>
            </a:pPr>
            <a:r>
              <a:rPr lang="en-US" altLang="ko-KR" sz="2800" b="1" u="sng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RCF </a:t>
            </a:r>
            <a:r>
              <a:rPr lang="ko-KR" altLang="en-US" sz="2800" b="1" u="sng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기법이란</a:t>
            </a:r>
            <a:r>
              <a:rPr lang="en-US" altLang="ko-KR" sz="2800" b="1" u="sng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sz="2800" b="1" u="sng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사각형: 둥근 모서리 8">
            <a:extLst>
              <a:ext uri="{FF2B5EF4-FFF2-40B4-BE49-F238E27FC236}">
                <a16:creationId xmlns:a16="http://schemas.microsoft.com/office/drawing/2014/main" id="{9E3FBF4B-2333-46CB-78CE-D1AD7C8467BA}"/>
              </a:ext>
            </a:extLst>
          </p:cNvPr>
          <p:cNvSpPr/>
          <p:nvPr/>
        </p:nvSpPr>
        <p:spPr>
          <a:xfrm>
            <a:off x="296157" y="1337991"/>
            <a:ext cx="5298987" cy="5327734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b="1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사각형: 둥근 모서리 297">
            <a:extLst>
              <a:ext uri="{FF2B5EF4-FFF2-40B4-BE49-F238E27FC236}">
                <a16:creationId xmlns:a16="http://schemas.microsoft.com/office/drawing/2014/main" id="{1BD02A2E-E494-DE63-8639-8BC7828DBA27}"/>
              </a:ext>
            </a:extLst>
          </p:cNvPr>
          <p:cNvSpPr/>
          <p:nvPr/>
        </p:nvSpPr>
        <p:spPr>
          <a:xfrm>
            <a:off x="296158" y="1337991"/>
            <a:ext cx="5298985" cy="589035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endParaRPr kumimoji="1" lang="ko-KR" altLang="en-US" sz="1000" b="1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9349" y="2016699"/>
            <a:ext cx="4532603" cy="3249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프로젝트의 기획 단계에서 앞으로 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프로젝트를 어떻게 풀어가면 좋을 지 생각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 보았고</a:t>
            </a:r>
            <a:r>
              <a:rPr lang="en-US" altLang="ko-KR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RCF 기법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바탕으로 프로젝트를 수행 하기로 결정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639F9-60EB-CE93-563F-F65CB249A121}"/>
              </a:ext>
            </a:extLst>
          </p:cNvPr>
          <p:cNvSpPr txBox="1"/>
          <p:nvPr/>
        </p:nvSpPr>
        <p:spPr>
          <a:xfrm>
            <a:off x="1607540" y="1370898"/>
            <a:ext cx="2676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목표향상</a:t>
            </a:r>
          </a:p>
        </p:txBody>
      </p:sp>
      <p:sp>
        <p:nvSpPr>
          <p:cNvPr id="13" name="사각형: 둥근 모서리 8">
            <a:extLst>
              <a:ext uri="{FF2B5EF4-FFF2-40B4-BE49-F238E27FC236}">
                <a16:creationId xmlns:a16="http://schemas.microsoft.com/office/drawing/2014/main" id="{9E3FBF4B-2333-46CB-78CE-D1AD7C8467BA}"/>
              </a:ext>
            </a:extLst>
          </p:cNvPr>
          <p:cNvSpPr/>
          <p:nvPr/>
        </p:nvSpPr>
        <p:spPr>
          <a:xfrm>
            <a:off x="6596857" y="1337991"/>
            <a:ext cx="5298987" cy="5327734"/>
          </a:xfrm>
          <a:prstGeom prst="roundRect">
            <a:avLst>
              <a:gd name="adj" fmla="val 5390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b="1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49671" y="2016699"/>
            <a:ext cx="49933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RCF 기법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과거 진행되었던 유사한 프로젝트를 참조하여 발생 할 수 있는 문제</a:t>
            </a:r>
            <a:r>
              <a:rPr lang="en-US" altLang="ko-KR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(시간적 비용/ </a:t>
            </a:r>
            <a:r>
              <a:rPr lang="ko-KR" altLang="en-US" sz="28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결측값이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존재하는 변수 사전제거/ 결과예측)를 방지</a:t>
            </a:r>
            <a:r>
              <a:rPr lang="en-US" altLang="ko-KR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바탕으로 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시간절약 및 완성도 향상이 </a:t>
            </a:r>
            <a:r>
              <a:rPr lang="en-US" altLang="ko-KR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목표</a:t>
            </a:r>
          </a:p>
        </p:txBody>
      </p:sp>
      <p:sp>
        <p:nvSpPr>
          <p:cNvPr id="17" name="사각형: 둥근 모서리 297">
            <a:extLst>
              <a:ext uri="{FF2B5EF4-FFF2-40B4-BE49-F238E27FC236}">
                <a16:creationId xmlns:a16="http://schemas.microsoft.com/office/drawing/2014/main" id="{0EFFCF3D-1AFD-82FC-5E13-F70F56960D9D}"/>
              </a:ext>
            </a:extLst>
          </p:cNvPr>
          <p:cNvSpPr/>
          <p:nvPr/>
        </p:nvSpPr>
        <p:spPr>
          <a:xfrm>
            <a:off x="6596858" y="1337991"/>
            <a:ext cx="5298985" cy="589035"/>
          </a:xfrm>
          <a:prstGeom prst="roundRect">
            <a:avLst>
              <a:gd name="adj" fmla="val 30773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endParaRPr kumimoji="1" lang="ko-KR" altLang="en-US" sz="1000" b="1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639F9-60EB-CE93-563F-F65CB249A121}"/>
              </a:ext>
            </a:extLst>
          </p:cNvPr>
          <p:cNvSpPr txBox="1"/>
          <p:nvPr/>
        </p:nvSpPr>
        <p:spPr>
          <a:xfrm>
            <a:off x="7594795" y="1370898"/>
            <a:ext cx="3303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시간절약 </a:t>
            </a:r>
            <a:r>
              <a:rPr lang="en-US" altLang="ko-KR" sz="2800" dirty="0">
                <a:solidFill>
                  <a:schemeClr val="bg1"/>
                </a:solidFill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</a:rPr>
              <a:t>완성도</a:t>
            </a:r>
          </a:p>
        </p:txBody>
      </p:sp>
    </p:spTree>
    <p:extLst>
      <p:ext uri="{BB962C8B-B14F-4D97-AF65-F5344CB8AC3E}">
        <p14:creationId xmlns:p14="http://schemas.microsoft.com/office/powerpoint/2010/main" val="25423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98021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1.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수집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2ADFBF-CF47-612D-3D11-C19D94BC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43" y="1376771"/>
            <a:ext cx="5521953" cy="5328593"/>
          </a:xfrm>
          <a:prstGeom prst="roundRect">
            <a:avLst>
              <a:gd name="adj" fmla="val 1851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accent2"/>
            </a:solidFill>
            <a:prstDash val="dash"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5381702" y="728230"/>
            <a:ext cx="142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800"/>
            </a:pPr>
            <a:r>
              <a:rPr lang="ko-KR" altLang="en-US" sz="2800" b="1" u="sng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참고문헌</a:t>
            </a:r>
            <a:endParaRPr lang="ko-KR" altLang="en-US" sz="2800" b="1" u="sng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사각형: 둥근 모서리 297">
            <a:extLst>
              <a:ext uri="{FF2B5EF4-FFF2-40B4-BE49-F238E27FC236}">
                <a16:creationId xmlns:a16="http://schemas.microsoft.com/office/drawing/2014/main" id="{4D4C16A1-0B40-4F6E-6021-51E71E6BD11B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42" y="1378442"/>
            <a:ext cx="5220580" cy="27706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42" y="4509120"/>
            <a:ext cx="5220580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751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1280238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32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kumimoji="1" lang="en-US" altLang="ko-KR" sz="32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32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32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소개 및 역할</a:t>
            </a:r>
            <a:endParaRPr kumimoji="1" lang="en-US" altLang="ko-KR" sz="32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32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32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과정</a:t>
            </a:r>
            <a:endParaRPr kumimoji="1" lang="en-US" altLang="ko-KR" sz="32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32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32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 및 향후 방향성</a:t>
            </a:r>
            <a:endParaRPr kumimoji="1" lang="en-US" altLang="ko-KR" sz="32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57652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- 1.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한계점 극복방안</a:t>
            </a:r>
          </a:p>
        </p:txBody>
      </p:sp>
      <p:sp>
        <p:nvSpPr>
          <p:cNvPr id="18" name="사각형: 둥근 모서리 296">
            <a:extLst>
              <a:ext uri="{FF2B5EF4-FFF2-40B4-BE49-F238E27FC236}">
                <a16:creationId xmlns:a16="http://schemas.microsoft.com/office/drawing/2014/main" id="{CC0636FF-4665-D64E-4767-68F4B6860412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20" name="사각형: 둥근 모서리 297">
            <a:extLst>
              <a:ext uri="{FF2B5EF4-FFF2-40B4-BE49-F238E27FC236}">
                <a16:creationId xmlns:a16="http://schemas.microsoft.com/office/drawing/2014/main" id="{CBD88CDC-AF66-6F2A-9FB8-22D05092DA7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21" name="사각형: 둥근 모서리 297">
            <a:extLst>
              <a:ext uri="{FF2B5EF4-FFF2-40B4-BE49-F238E27FC236}">
                <a16:creationId xmlns:a16="http://schemas.microsoft.com/office/drawing/2014/main" id="{BF826BF4-B900-A892-10CF-471821019E3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6812" y="1349695"/>
            <a:ext cx="11678376" cy="5175649"/>
            <a:chOff x="256812" y="841176"/>
            <a:chExt cx="11678376" cy="5175649"/>
          </a:xfrm>
        </p:grpSpPr>
        <p:grpSp>
          <p:nvGrpSpPr>
            <p:cNvPr id="34" name="그룹 33"/>
            <p:cNvGrpSpPr/>
            <p:nvPr/>
          </p:nvGrpSpPr>
          <p:grpSpPr>
            <a:xfrm>
              <a:off x="256812" y="841176"/>
              <a:ext cx="11678376" cy="5175649"/>
              <a:chOff x="256812" y="757374"/>
              <a:chExt cx="11678376" cy="5175649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256812" y="757374"/>
                <a:ext cx="11678376" cy="2215991"/>
                <a:chOff x="256812" y="757374"/>
                <a:chExt cx="11678376" cy="2215991"/>
              </a:xfrm>
            </p:grpSpPr>
            <p:sp>
              <p:nvSpPr>
                <p:cNvPr id="23" name="사각형: 둥근 모서리 14">
                  <a:extLst>
                    <a:ext uri="{FF2B5EF4-FFF2-40B4-BE49-F238E27FC236}">
                      <a16:creationId xmlns:a16="http://schemas.microsoft.com/office/drawing/2014/main" id="{8A371FD8-7538-72D0-3BCD-C0E156A74CC3}"/>
                    </a:ext>
                  </a:extLst>
                </p:cNvPr>
                <p:cNvSpPr/>
                <p:nvPr/>
              </p:nvSpPr>
              <p:spPr>
                <a:xfrm>
                  <a:off x="256812" y="757374"/>
                  <a:ext cx="11678376" cy="2215991"/>
                </a:xfrm>
                <a:prstGeom prst="roundRect">
                  <a:avLst>
                    <a:gd name="adj" fmla="val 4061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8B286C26-CAA8-8036-4B98-6BE14A0CC795}"/>
                    </a:ext>
                  </a:extLst>
                </p:cNvPr>
                <p:cNvSpPr/>
                <p:nvPr/>
              </p:nvSpPr>
              <p:spPr>
                <a:xfrm>
                  <a:off x="5001790" y="757374"/>
                  <a:ext cx="2188420" cy="461665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ko-KR" alt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기존 연구 한계점</a:t>
                  </a:r>
                </a:p>
              </p:txBody>
            </p:sp>
            <p:sp>
              <p:nvSpPr>
                <p:cNvPr id="13" name="모서리가 둥근 직사각형 12"/>
                <p:cNvSpPr/>
                <p:nvPr/>
              </p:nvSpPr>
              <p:spPr>
                <a:xfrm>
                  <a:off x="542587" y="1304764"/>
                  <a:ext cx="11106827" cy="1384996"/>
                </a:xfrm>
                <a:prstGeom prst="roundRect">
                  <a:avLst>
                    <a:gd name="adj" fmla="val 581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04720" y="1304764"/>
                  <a:ext cx="10382561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80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변수 데이터 크기가 부족하여</a:t>
                  </a:r>
                  <a:r>
                    <a:rPr lang="en-US" altLang="ko-KR" sz="280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, </a:t>
                  </a:r>
                  <a:r>
                    <a:rPr lang="ko-KR" altLang="en-US" sz="2800" b="1" u="sng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알고리즘 </a:t>
                  </a:r>
                  <a:r>
                    <a:rPr lang="en-US" altLang="ko-KR" sz="2800" b="1" u="sng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(K-fold) </a:t>
                  </a:r>
                  <a:r>
                    <a:rPr lang="ko-KR" altLang="en-US" sz="2800" b="1" u="sng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방법론</a:t>
                  </a:r>
                  <a:r>
                    <a:rPr lang="ko-KR" altLang="en-US" sz="280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을 활용</a:t>
                  </a:r>
                  <a:endParaRPr lang="en-US" altLang="ko-KR" sz="28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학습</a:t>
                  </a:r>
                  <a:r>
                    <a:rPr lang="en-US" altLang="ko-KR" sz="2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: 2015~2017 (3</a:t>
                  </a:r>
                  <a:r>
                    <a:rPr lang="ko-KR" altLang="en-US" sz="2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개년 데이터</a:t>
                  </a:r>
                  <a:r>
                    <a:rPr lang="en-US" altLang="ko-KR" sz="2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) / </a:t>
                  </a:r>
                  <a:r>
                    <a:rPr lang="ko-KR" altLang="en-US" sz="2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검증</a:t>
                  </a:r>
                  <a:r>
                    <a:rPr lang="en-US" altLang="ko-KR" sz="2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: 2018(1</a:t>
                  </a:r>
                  <a:r>
                    <a:rPr lang="ko-KR" altLang="en-US" sz="2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개년</a:t>
                  </a:r>
                  <a:r>
                    <a:rPr lang="en-US" altLang="ko-KR" sz="2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)</a:t>
                  </a:r>
                </a:p>
              </p:txBody>
            </p:sp>
          </p:grpSp>
          <p:pic>
            <p:nvPicPr>
              <p:cNvPr id="28" name="그림 27" descr="물, 음악, 어두운, 기타이(가) 표시된 사진&#10;&#10;자동 생성된 설명">
                <a:extLst>
                  <a:ext uri="{FF2B5EF4-FFF2-40B4-BE49-F238E27FC236}">
                    <a16:creationId xmlns:a16="http://schemas.microsoft.com/office/drawing/2014/main" id="{DFF5C412-0A4D-611A-68E2-58CE7934B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EEECE1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4373186" y="2996953"/>
                <a:ext cx="3445629" cy="702367"/>
              </a:xfrm>
              <a:prstGeom prst="rect">
                <a:avLst/>
              </a:prstGeom>
            </p:spPr>
          </p:pic>
          <p:sp>
            <p:nvSpPr>
              <p:cNvPr id="36" name="사각형: 둥근 모서리 14">
                <a:extLst>
                  <a:ext uri="{FF2B5EF4-FFF2-40B4-BE49-F238E27FC236}">
                    <a16:creationId xmlns:a16="http://schemas.microsoft.com/office/drawing/2014/main" id="{8A371FD8-7538-72D0-3BCD-C0E156A74CC3}"/>
                  </a:ext>
                </a:extLst>
              </p:cNvPr>
              <p:cNvSpPr/>
              <p:nvPr/>
            </p:nvSpPr>
            <p:spPr>
              <a:xfrm>
                <a:off x="256812" y="3717032"/>
                <a:ext cx="11678376" cy="2215991"/>
              </a:xfrm>
              <a:prstGeom prst="roundRect">
                <a:avLst>
                  <a:gd name="adj" fmla="val 4061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B286C26-CAA8-8036-4B98-6BE14A0CC795}"/>
                  </a:ext>
                </a:extLst>
              </p:cNvPr>
              <p:cNvSpPr/>
              <p:nvPr/>
            </p:nvSpPr>
            <p:spPr>
              <a:xfrm>
                <a:off x="4399062" y="3717032"/>
                <a:ext cx="3393879" cy="4616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신규 연구 한계점 극복 방안</a:t>
                </a: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42587" y="4264422"/>
                <a:ext cx="11106827" cy="1384996"/>
              </a:xfrm>
              <a:prstGeom prst="roundRect">
                <a:avLst>
                  <a:gd name="adj" fmla="val 581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904720" y="4264422"/>
                <a:ext cx="10382561" cy="1310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크기를 늘려서 </a:t>
                </a:r>
                <a:r>
                  <a:rPr lang="en-US" altLang="ko-KR" sz="2800" b="1" u="sng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Data-centric</a:t>
                </a:r>
                <a:r>
                  <a:rPr lang="en-US" altLang="ko-KR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방식으로 개선</a:t>
                </a:r>
                <a:endParaRPr lang="en-US" altLang="ko-KR" sz="28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2015~2020 (6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개년 데이터</a:t>
                </a:r>
                <a:r>
                  <a:rPr lang="en-US" altLang="ko-KR" sz="28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 / 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검증</a:t>
                </a:r>
                <a:r>
                  <a:rPr lang="en-US" altLang="ko-KR" sz="28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2021(1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개년</a:t>
                </a:r>
                <a:r>
                  <a:rPr lang="en-US" altLang="ko-KR" sz="28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</p:txBody>
          </p:sp>
        </p:grpSp>
        <p:pic>
          <p:nvPicPr>
            <p:cNvPr id="7170" name="Picture 2" descr="Data-Centric AI | TWIML"/>
            <p:cNvPicPr>
              <a:picLocks noChangeAspect="1" noChangeArrowheads="1"/>
            </p:cNvPicPr>
            <p:nvPr/>
          </p:nvPicPr>
          <p:blipFill rotWithShape="1"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8" t="21129" r="19508" b="21129"/>
            <a:stretch/>
          </p:blipFill>
          <p:spPr bwMode="auto">
            <a:xfrm>
              <a:off x="747648" y="4441517"/>
              <a:ext cx="1265712" cy="1198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6"/>
            <a:srcRect l="33646" t="15573" r="33453" b="36666"/>
            <a:stretch/>
          </p:blipFill>
          <p:spPr>
            <a:xfrm>
              <a:off x="747648" y="1466675"/>
              <a:ext cx="789928" cy="1228775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4054416" y="728230"/>
            <a:ext cx="40831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ts val="1800"/>
            </a:pPr>
            <a:r>
              <a:rPr lang="ko-KR" altLang="en-US" sz="2800" b="1" u="sng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기존연구와</a:t>
            </a:r>
            <a:r>
              <a:rPr lang="ko-KR" altLang="en-US" sz="2800" b="1" u="sng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u="sng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신규연구</a:t>
            </a:r>
            <a:r>
              <a:rPr lang="ko-KR" altLang="en-US" sz="2800" b="1" u="sng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차이점</a:t>
            </a:r>
            <a:endParaRPr lang="ko-KR" altLang="en-US" sz="2800" b="1" u="sng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사각형: 둥근 모서리 297">
            <a:extLst>
              <a:ext uri="{FF2B5EF4-FFF2-40B4-BE49-F238E27FC236}">
                <a16:creationId xmlns:a16="http://schemas.microsoft.com/office/drawing/2014/main" id="{849D50A8-A1CF-6D9E-DAE3-4316FD7DE6AA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1385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/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2632308" cy="404431"/>
          </a:xfrm>
          <a:noFill/>
          <a:ln>
            <a:noFill/>
          </a:ln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25000"/>
              <a:buNone/>
              <a:defRPr lang="ko-KR" altLang="en-US"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 모델</a:t>
            </a: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81001"/>
            <a:ext cx="2056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DAPT Desk Research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505D2CD8-A6BE-E061-B303-FB946EF6BF55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E78538C8-6DEA-9F37-BD2F-105EC0DF81A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16" name="사각형: 둥근 모서리 297">
            <a:extLst>
              <a:ext uri="{FF2B5EF4-FFF2-40B4-BE49-F238E27FC236}">
                <a16:creationId xmlns:a16="http://schemas.microsoft.com/office/drawing/2014/main" id="{A09A4DDF-7C03-5464-2069-3320550AC7D0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7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</a:p>
        </p:txBody>
      </p: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id="{9E3FBF4B-2333-46CB-78CE-D1AD7C8467BA}"/>
              </a:ext>
            </a:extLst>
          </p:cNvPr>
          <p:cNvSpPr/>
          <p:nvPr/>
        </p:nvSpPr>
        <p:spPr>
          <a:xfrm>
            <a:off x="6396022" y="905985"/>
            <a:ext cx="5460618" cy="5327734"/>
          </a:xfrm>
          <a:prstGeom prst="roundRect">
            <a:avLst>
              <a:gd name="adj" fmla="val 5390"/>
            </a:avLst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b="1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41126" y="905985"/>
            <a:ext cx="1696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최신 연구</a:t>
            </a:r>
          </a:p>
        </p:txBody>
      </p:sp>
      <p:sp>
        <p:nvSpPr>
          <p:cNvPr id="31" name="사각형: 둥근 모서리 8">
            <a:extLst>
              <a:ext uri="{FF2B5EF4-FFF2-40B4-BE49-F238E27FC236}">
                <a16:creationId xmlns:a16="http://schemas.microsoft.com/office/drawing/2014/main" id="{9E3FBF4B-2333-46CB-78CE-D1AD7C8467BA}"/>
              </a:ext>
            </a:extLst>
          </p:cNvPr>
          <p:cNvSpPr/>
          <p:nvPr/>
        </p:nvSpPr>
        <p:spPr>
          <a:xfrm>
            <a:off x="463389" y="905985"/>
            <a:ext cx="5460618" cy="5327734"/>
          </a:xfrm>
          <a:prstGeom prst="roundRect">
            <a:avLst>
              <a:gd name="adj" fmla="val 5390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b="1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08493" y="905985"/>
            <a:ext cx="1696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연구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56987" y="1700808"/>
            <a:ext cx="21980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GBM</a:t>
            </a:r>
            <a:endParaRPr lang="ko-KR" altLang="en-US" sz="7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12478" y="1700808"/>
            <a:ext cx="26901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LGBM</a:t>
            </a:r>
          </a:p>
        </p:txBody>
      </p:sp>
      <p:sp>
        <p:nvSpPr>
          <p:cNvPr id="40" name="사각형: 둥근 모서리 8">
            <a:extLst>
              <a:ext uri="{FF2B5EF4-FFF2-40B4-BE49-F238E27FC236}">
                <a16:creationId xmlns:a16="http://schemas.microsoft.com/office/drawing/2014/main" id="{9E3FBF4B-2333-46CB-78CE-D1AD7C8467BA}"/>
              </a:ext>
            </a:extLst>
          </p:cNvPr>
          <p:cNvSpPr/>
          <p:nvPr/>
        </p:nvSpPr>
        <p:spPr>
          <a:xfrm>
            <a:off x="4460308" y="5132325"/>
            <a:ext cx="3271385" cy="1101394"/>
          </a:xfrm>
          <a:prstGeom prst="roundRect">
            <a:avLst>
              <a:gd name="adj" fmla="val 5390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b="1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78547" y="5205969"/>
            <a:ext cx="22349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예측률을 </a:t>
            </a:r>
            <a:endParaRPr lang="en-US" altLang="ko-KR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높였습니다</a:t>
            </a:r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 flipH="1">
            <a:off x="5474931" y="2039682"/>
            <a:ext cx="1242138" cy="3060340"/>
          </a:xfrm>
          <a:prstGeom prst="chevron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A2B1A-54AD-5D3E-8F10-AC0BD532AAD8}"/>
              </a:ext>
            </a:extLst>
          </p:cNvPr>
          <p:cNvSpPr txBox="1"/>
          <p:nvPr/>
        </p:nvSpPr>
        <p:spPr>
          <a:xfrm>
            <a:off x="943448" y="3092799"/>
            <a:ext cx="4500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연구에서 사용한 </a:t>
            </a:r>
            <a:r>
              <a:rPr lang="ko-KR" altLang="en-US" sz="28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모델중에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가장 성능이 높은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A583E-0890-B7DC-A979-33BD5FD1DCEF}"/>
              </a:ext>
            </a:extLst>
          </p:cNvPr>
          <p:cNvSpPr txBox="1"/>
          <p:nvPr/>
        </p:nvSpPr>
        <p:spPr>
          <a:xfrm>
            <a:off x="7247104" y="3092799"/>
            <a:ext cx="37584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/>
            </a:lvl1pPr>
          </a:lstStyle>
          <a:p>
            <a:pPr algn="ctr"/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최근 </a:t>
            </a:r>
            <a:r>
              <a:rPr lang="ko-KR" altLang="en-US" sz="28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머신러닝</a:t>
            </a:r>
            <a:r>
              <a:rPr lang="ko-KR" altLang="en-US" sz="28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분야에서 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가장 </a:t>
            </a:r>
            <a:r>
              <a:rPr lang="ko-KR" altLang="en-US" sz="2800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예측률이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높은 모델</a:t>
            </a:r>
          </a:p>
        </p:txBody>
      </p:sp>
    </p:spTree>
    <p:extLst>
      <p:ext uri="{BB962C8B-B14F-4D97-AF65-F5344CB8AC3E}">
        <p14:creationId xmlns:p14="http://schemas.microsoft.com/office/powerpoint/2010/main" val="213965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98021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종속 변수</a:t>
            </a:r>
          </a:p>
        </p:txBody>
      </p:sp>
      <p:sp>
        <p:nvSpPr>
          <p:cNvPr id="18" name="사각형: 둥근 모서리 296">
            <a:extLst>
              <a:ext uri="{FF2B5EF4-FFF2-40B4-BE49-F238E27FC236}">
                <a16:creationId xmlns:a16="http://schemas.microsoft.com/office/drawing/2014/main" id="{CC0636FF-4665-D64E-4767-68F4B6860412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20" name="사각형: 둥근 모서리 297">
            <a:extLst>
              <a:ext uri="{FF2B5EF4-FFF2-40B4-BE49-F238E27FC236}">
                <a16:creationId xmlns:a16="http://schemas.microsoft.com/office/drawing/2014/main" id="{CBD88CDC-AF66-6F2A-9FB8-22D05092DA7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21" name="사각형: 둥근 모서리 297">
            <a:extLst>
              <a:ext uri="{FF2B5EF4-FFF2-40B4-BE49-F238E27FC236}">
                <a16:creationId xmlns:a16="http://schemas.microsoft.com/office/drawing/2014/main" id="{BF826BF4-B900-A892-10CF-471821019E3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1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3809DA-405A-2DC4-9CE3-239BA5452134}"/>
              </a:ext>
            </a:extLst>
          </p:cNvPr>
          <p:cNvSpPr/>
          <p:nvPr/>
        </p:nvSpPr>
        <p:spPr>
          <a:xfrm>
            <a:off x="6933387" y="1124744"/>
            <a:ext cx="4732926" cy="5256584"/>
          </a:xfrm>
          <a:prstGeom prst="roundRect">
            <a:avLst>
              <a:gd name="adj" fmla="val 5485"/>
            </a:avLst>
          </a:prstGeom>
          <a:solidFill>
            <a:sysClr val="window" lastClr="FFFFFF"/>
          </a:solidFill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2B895F-D9DF-678F-C52A-5237C1D1B50C}"/>
              </a:ext>
            </a:extLst>
          </p:cNvPr>
          <p:cNvSpPr txBox="1"/>
          <p:nvPr/>
        </p:nvSpPr>
        <p:spPr>
          <a:xfrm>
            <a:off x="8060877" y="1124744"/>
            <a:ext cx="2477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신규 소멸위험지수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37A98C7-40E3-5183-DF48-C2D2CF5D8B71}"/>
              </a:ext>
            </a:extLst>
          </p:cNvPr>
          <p:cNvSpPr/>
          <p:nvPr/>
        </p:nvSpPr>
        <p:spPr>
          <a:xfrm>
            <a:off x="6932396" y="1700808"/>
            <a:ext cx="4740914" cy="1512168"/>
          </a:xfrm>
          <a:prstGeom prst="roundRect">
            <a:avLst>
              <a:gd name="adj" fmla="val 3987"/>
            </a:avLst>
          </a:prstGeom>
          <a:solidFill>
            <a:schemeClr val="accent2"/>
          </a:solidFill>
          <a:ln w="63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05DDF3-90CB-17C8-85E5-0564C80CDE37}"/>
                  </a:ext>
                </a:extLst>
              </p:cNvPr>
              <p:cNvSpPr txBox="1"/>
              <p:nvPr/>
            </p:nvSpPr>
            <p:spPr>
              <a:xfrm>
                <a:off x="6947497" y="2457320"/>
                <a:ext cx="4710713" cy="755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기존소멸위험지수</m:t>
                          </m:r>
                        </m:e>
                        <m:sup>
                          <m:r>
                            <a:rPr lang="en-US" altLang="ko-KR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𝑳𝒐𝒈</m:t>
                      </m:r>
                      <m:r>
                        <a:rPr lang="en-US" altLang="ko-KR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전입인구</m:t>
                          </m:r>
                        </m:num>
                        <m:den>
                          <m:r>
                            <a:rPr lang="ko-KR" alt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전출인구</m:t>
                          </m:r>
                        </m:den>
                      </m:f>
                      <m:r>
                        <a:rPr lang="en-US" altLang="ko-KR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05DDF3-90CB-17C8-85E5-0564C80CD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497" y="2457320"/>
                <a:ext cx="4710713" cy="755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CFF258-2F9A-900A-3B9F-BEF753E9FDC3}"/>
              </a:ext>
            </a:extLst>
          </p:cNvPr>
          <p:cNvSpPr/>
          <p:nvPr/>
        </p:nvSpPr>
        <p:spPr>
          <a:xfrm>
            <a:off x="518691" y="1124744"/>
            <a:ext cx="4732926" cy="5256584"/>
          </a:xfrm>
          <a:prstGeom prst="roundRect">
            <a:avLst>
              <a:gd name="adj" fmla="val 3987"/>
            </a:avLst>
          </a:prstGeom>
          <a:solidFill>
            <a:sysClr val="window" lastClr="FFFFFF"/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64211-A5FE-DEE0-6D4B-0E2E564A8388}"/>
              </a:ext>
            </a:extLst>
          </p:cNvPr>
          <p:cNvSpPr txBox="1"/>
          <p:nvPr/>
        </p:nvSpPr>
        <p:spPr>
          <a:xfrm>
            <a:off x="1546472" y="1124744"/>
            <a:ext cx="2677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소멸위험지수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06DD7BE-0984-6BA0-ABEC-C834FFA2F312}"/>
              </a:ext>
            </a:extLst>
          </p:cNvPr>
          <p:cNvSpPr/>
          <p:nvPr/>
        </p:nvSpPr>
        <p:spPr>
          <a:xfrm>
            <a:off x="518691" y="1700808"/>
            <a:ext cx="4740914" cy="1512168"/>
          </a:xfrm>
          <a:prstGeom prst="roundRect">
            <a:avLst>
              <a:gd name="adj" fmla="val 3987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4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2B8459-1DB7-1A05-36E0-2C840ABF82EF}"/>
                  </a:ext>
                </a:extLst>
              </p:cNvPr>
              <p:cNvSpPr txBox="1"/>
              <p:nvPr/>
            </p:nvSpPr>
            <p:spPr>
              <a:xfrm>
                <a:off x="1859690" y="2460719"/>
                <a:ext cx="2050928" cy="752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임</m:t>
                          </m:r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여</m:t>
                          </m:r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</m:num>
                        <m:den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노</m:t>
                          </m:r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2000" b="1" i="1" smtClean="0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2000" b="1" i="1">
                              <a:latin typeface="Cambria Math" panose="02040503050406030204" pitchFamily="18" charset="0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lang="ko-KR" altLang="en-US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2B8459-1DB7-1A05-36E0-2C840ABF8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690" y="2460719"/>
                <a:ext cx="2050928" cy="752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CA49814-FE88-5CA3-534F-D5D27B832E4E}"/>
              </a:ext>
            </a:extLst>
          </p:cNvPr>
          <p:cNvSpPr txBox="1"/>
          <p:nvPr/>
        </p:nvSpPr>
        <p:spPr>
          <a:xfrm>
            <a:off x="736429" y="5180999"/>
            <a:ext cx="42974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한계점</a:t>
            </a:r>
            <a:r>
              <a:rPr lang="en-US" altLang="ko-KR" sz="2400" dirty="0"/>
              <a:t>)</a:t>
            </a:r>
          </a:p>
          <a:p>
            <a:pPr algn="ctr"/>
            <a:r>
              <a:rPr lang="ko-KR" altLang="en-US" sz="2400" dirty="0"/>
              <a:t>지방 소멸과 인구이동과의 </a:t>
            </a:r>
            <a:endParaRPr lang="en-US" altLang="ko-KR" sz="2400" dirty="0"/>
          </a:p>
          <a:p>
            <a:pPr algn="ctr"/>
            <a:r>
              <a:rPr lang="ko-KR" altLang="en-US" sz="2400" dirty="0"/>
              <a:t>관계를 설명하는 </a:t>
            </a:r>
            <a:r>
              <a:rPr lang="ko-KR" altLang="en-US" sz="2400" b="1" u="sng" dirty="0"/>
              <a:t>변수의 부재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EEE356-39CC-CEF5-2A31-A56340F59FFA}"/>
              </a:ext>
            </a:extLst>
          </p:cNvPr>
          <p:cNvSpPr txBox="1"/>
          <p:nvPr/>
        </p:nvSpPr>
        <p:spPr>
          <a:xfrm>
            <a:off x="2177846" y="1700808"/>
            <a:ext cx="14226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/>
              <a:t>산출 공식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47635C-C217-DDCC-8AC3-DC6525B35581}"/>
              </a:ext>
            </a:extLst>
          </p:cNvPr>
          <p:cNvSpPr txBox="1"/>
          <p:nvPr/>
        </p:nvSpPr>
        <p:spPr>
          <a:xfrm>
            <a:off x="8591551" y="1700808"/>
            <a:ext cx="14226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</a:rPr>
              <a:t>산출 공식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75509F-1909-0A0A-EE02-B358BFD914DD}"/>
              </a:ext>
            </a:extLst>
          </p:cNvPr>
          <p:cNvSpPr txBox="1"/>
          <p:nvPr/>
        </p:nvSpPr>
        <p:spPr>
          <a:xfrm>
            <a:off x="7151125" y="5180999"/>
            <a:ext cx="42974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개선점</a:t>
            </a:r>
            <a:r>
              <a:rPr lang="en-US" altLang="ko-KR" sz="2400" dirty="0"/>
              <a:t>)</a:t>
            </a:r>
          </a:p>
          <a:p>
            <a:pPr algn="ctr"/>
            <a:r>
              <a:rPr lang="ko-KR" altLang="en-US" sz="2400" dirty="0"/>
              <a:t>지방 소멸과 인구이동과의 </a:t>
            </a:r>
            <a:endParaRPr lang="en-US" altLang="ko-KR" sz="2400" dirty="0"/>
          </a:p>
          <a:p>
            <a:pPr algn="ctr"/>
            <a:r>
              <a:rPr lang="ko-KR" altLang="en-US" sz="2400" dirty="0"/>
              <a:t>관계를 설명하는 </a:t>
            </a:r>
            <a:r>
              <a:rPr lang="ko-KR" altLang="en-US" sz="2400" b="1" u="sng" dirty="0"/>
              <a:t>변수 반영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1AEA59-E97B-A3D4-A1B9-09B84EA24AD0}"/>
              </a:ext>
            </a:extLst>
          </p:cNvPr>
          <p:cNvSpPr txBox="1"/>
          <p:nvPr/>
        </p:nvSpPr>
        <p:spPr>
          <a:xfrm>
            <a:off x="5293861" y="3091317"/>
            <a:ext cx="16052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VS</a:t>
            </a:r>
            <a:endParaRPr lang="ko-KR" altLang="en-US" sz="8000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00401" y="4291935"/>
            <a:ext cx="1969507" cy="901261"/>
            <a:chOff x="875599" y="3469861"/>
            <a:chExt cx="4019111" cy="151216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2E7DAAB-0568-E5B3-AEE0-BD54B3664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725" t="4681" r="35725" b="4681"/>
            <a:stretch/>
          </p:blipFill>
          <p:spPr>
            <a:xfrm>
              <a:off x="875599" y="3469861"/>
              <a:ext cx="624781" cy="1512168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E84C62A-6084-A70D-4D09-5B49571D4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05" t="20079" r="12205" b="20079"/>
            <a:stretch/>
          </p:blipFill>
          <p:spPr>
            <a:xfrm>
              <a:off x="2984588" y="3469861"/>
              <a:ext cx="1910122" cy="151216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66274E6-18B3-BCA7-07C9-BD335B9B3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725" t="4681" r="35725" b="4681"/>
            <a:stretch/>
          </p:blipFill>
          <p:spPr>
            <a:xfrm>
              <a:off x="1930093" y="3469861"/>
              <a:ext cx="624781" cy="1512168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EF86EC26-0E0D-D22E-9562-638DE9DFE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9220" y="4291935"/>
            <a:ext cx="901261" cy="901261"/>
          </a:xfrm>
          <a:prstGeom prst="rect">
            <a:avLst/>
          </a:prstGeom>
        </p:spPr>
      </p:pic>
      <p:pic>
        <p:nvPicPr>
          <p:cNvPr id="33" name="Picture 6" descr="Check mark set. Grunge check mark. Black Hand drawn check signs isolated on  white background. Checklist marks set . Vector illustration 이미지  (1322190023) - 게티이미지뱅크">
            <a:extLst>
              <a:ext uri="{FF2B5EF4-FFF2-40B4-BE49-F238E27FC236}">
                <a16:creationId xmlns:a16="http://schemas.microsoft.com/office/drawing/2014/main" id="{5580A09F-BC66-76BB-FFFB-E7795F551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59" t="20887" r="26896" b="9001"/>
          <a:stretch/>
        </p:blipFill>
        <p:spPr bwMode="auto">
          <a:xfrm rot="843217">
            <a:off x="11250835" y="891227"/>
            <a:ext cx="678057" cy="6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280269" y="3284984"/>
            <a:ext cx="4015010" cy="9233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스케일링 기법 추가</a:t>
            </a:r>
          </a:p>
          <a:p>
            <a:pPr algn="ctr"/>
            <a:r>
              <a:rPr lang="en-US" altLang="ko-KR" dirty="0"/>
              <a:t>(Min-Max Scaling + Robust Scaling</a:t>
            </a:r>
          </a:p>
          <a:p>
            <a:pPr algn="ctr"/>
            <a:r>
              <a:rPr lang="en-US" altLang="ko-KR" dirty="0"/>
              <a:t>+Standard Scaling)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059446" y="3284984"/>
            <a:ext cx="1651413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스케일링 기법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없음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902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98021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독립 변수</a:t>
            </a:r>
          </a:p>
        </p:txBody>
      </p:sp>
      <p:sp>
        <p:nvSpPr>
          <p:cNvPr id="18" name="사각형: 둥근 모서리 296">
            <a:extLst>
              <a:ext uri="{FF2B5EF4-FFF2-40B4-BE49-F238E27FC236}">
                <a16:creationId xmlns:a16="http://schemas.microsoft.com/office/drawing/2014/main" id="{CC0636FF-4665-D64E-4767-68F4B6860412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20" name="사각형: 둥근 모서리 297">
            <a:extLst>
              <a:ext uri="{FF2B5EF4-FFF2-40B4-BE49-F238E27FC236}">
                <a16:creationId xmlns:a16="http://schemas.microsoft.com/office/drawing/2014/main" id="{CBD88CDC-AF66-6F2A-9FB8-22D05092DA7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21" name="사각형: 둥근 모서리 297">
            <a:extLst>
              <a:ext uri="{FF2B5EF4-FFF2-40B4-BE49-F238E27FC236}">
                <a16:creationId xmlns:a16="http://schemas.microsoft.com/office/drawing/2014/main" id="{BF826BF4-B900-A892-10CF-471821019E3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1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43372" y="726986"/>
            <a:ext cx="11485389" cy="6011032"/>
            <a:chOff x="443372" y="726986"/>
            <a:chExt cx="11485389" cy="6011032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9D1DFA6-548E-F70B-D826-35CBF6831C5A}"/>
                </a:ext>
              </a:extLst>
            </p:cNvPr>
            <p:cNvSpPr/>
            <p:nvPr/>
          </p:nvSpPr>
          <p:spPr>
            <a:xfrm>
              <a:off x="8852641" y="726986"/>
              <a:ext cx="3076120" cy="5976742"/>
            </a:xfrm>
            <a:prstGeom prst="roundRect">
              <a:avLst>
                <a:gd name="adj" fmla="val 3987"/>
              </a:avLst>
            </a:prstGeom>
            <a:solidFill>
              <a:sysClr val="window" lastClr="FFFFFF"/>
            </a:solidFill>
            <a:ln w="2857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5145" name="그룹 5144">
              <a:extLst>
                <a:ext uri="{FF2B5EF4-FFF2-40B4-BE49-F238E27FC236}">
                  <a16:creationId xmlns:a16="http://schemas.microsoft.com/office/drawing/2014/main" id="{298D84EE-8B3C-DAFA-9A43-AB8559886925}"/>
                </a:ext>
              </a:extLst>
            </p:cNvPr>
            <p:cNvGrpSpPr/>
            <p:nvPr/>
          </p:nvGrpSpPr>
          <p:grpSpPr>
            <a:xfrm>
              <a:off x="9145717" y="1379108"/>
              <a:ext cx="2489969" cy="5102399"/>
              <a:chOff x="9145717" y="1379108"/>
              <a:chExt cx="2489969" cy="5102399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38095355-6396-C062-550E-9C52870ED804}"/>
                  </a:ext>
                </a:extLst>
              </p:cNvPr>
              <p:cNvSpPr/>
              <p:nvPr/>
            </p:nvSpPr>
            <p:spPr>
              <a:xfrm>
                <a:off x="9145717" y="1379108"/>
                <a:ext cx="2489969" cy="666700"/>
              </a:xfrm>
              <a:prstGeom prst="roundRect">
                <a:avLst>
                  <a:gd name="adj" fmla="val 1048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BE5164-A3C9-6F68-215D-2D656D9FB8F5}"/>
                  </a:ext>
                </a:extLst>
              </p:cNvPr>
              <p:cNvSpPr txBox="1"/>
              <p:nvPr/>
            </p:nvSpPr>
            <p:spPr>
              <a:xfrm>
                <a:off x="9645042" y="1481776"/>
                <a:ext cx="1491318" cy="461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경제</a:t>
                </a:r>
              </a:p>
            </p:txBody>
          </p:sp>
          <p:grpSp>
            <p:nvGrpSpPr>
              <p:cNvPr id="228" name="그룹 227">
                <a:extLst>
                  <a:ext uri="{FF2B5EF4-FFF2-40B4-BE49-F238E27FC236}">
                    <a16:creationId xmlns:a16="http://schemas.microsoft.com/office/drawing/2014/main" id="{2D80FEA1-2FE7-8D9A-7827-5F77CBDA4A33}"/>
                  </a:ext>
                </a:extLst>
              </p:cNvPr>
              <p:cNvGrpSpPr/>
              <p:nvPr/>
            </p:nvGrpSpPr>
            <p:grpSpPr>
              <a:xfrm>
                <a:off x="9145717" y="2118391"/>
                <a:ext cx="2489969" cy="666700"/>
                <a:chOff x="864685" y="2118391"/>
                <a:chExt cx="2489969" cy="666700"/>
              </a:xfrm>
            </p:grpSpPr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4ABBA32F-C237-81BC-4E56-338C2B5014E5}"/>
                    </a:ext>
                  </a:extLst>
                </p:cNvPr>
                <p:cNvSpPr/>
                <p:nvPr/>
              </p:nvSpPr>
              <p:spPr>
                <a:xfrm>
                  <a:off x="864685" y="2118391"/>
                  <a:ext cx="2489969" cy="666700"/>
                </a:xfrm>
                <a:prstGeom prst="roundRect">
                  <a:avLst>
                    <a:gd name="adj" fmla="val 1048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00">
                    <a:solidFill>
                      <a:srgbClr val="0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3B1FE98-B777-64F2-61F4-2D60F6A3F0CD}"/>
                    </a:ext>
                  </a:extLst>
                </p:cNvPr>
                <p:cNvSpPr txBox="1"/>
                <p:nvPr/>
              </p:nvSpPr>
              <p:spPr>
                <a:xfrm>
                  <a:off x="1213109" y="2221059"/>
                  <a:ext cx="1793120" cy="4613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8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교통</a:t>
                  </a:r>
                  <a:r>
                    <a:rPr lang="en-US" altLang="ko-KR" sz="28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&amp;</a:t>
                  </a:r>
                  <a:r>
                    <a:rPr lang="ko-KR" altLang="en-US" sz="28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주거</a:t>
                  </a:r>
                </a:p>
              </p:txBody>
            </p:sp>
          </p:grp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B1611C4A-AF33-64AE-D484-F83D859FA383}"/>
                  </a:ext>
                </a:extLst>
              </p:cNvPr>
              <p:cNvSpPr/>
              <p:nvPr/>
            </p:nvSpPr>
            <p:spPr>
              <a:xfrm>
                <a:off x="9145717" y="2857673"/>
                <a:ext cx="2489969" cy="666700"/>
              </a:xfrm>
              <a:prstGeom prst="roundRect">
                <a:avLst>
                  <a:gd name="adj" fmla="val 1048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8854B1-F3C6-21A1-26D7-F6FC46FA62D3}"/>
                  </a:ext>
                </a:extLst>
              </p:cNvPr>
              <p:cNvSpPr txBox="1"/>
              <p:nvPr/>
            </p:nvSpPr>
            <p:spPr>
              <a:xfrm>
                <a:off x="9645042" y="2960341"/>
                <a:ext cx="1491318" cy="461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교육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FE0872BE-A36F-5729-F463-59252637F5EA}"/>
                  </a:ext>
                </a:extLst>
              </p:cNvPr>
              <p:cNvSpPr/>
              <p:nvPr/>
            </p:nvSpPr>
            <p:spPr>
              <a:xfrm>
                <a:off x="9145717" y="3596956"/>
                <a:ext cx="2489969" cy="666700"/>
              </a:xfrm>
              <a:prstGeom prst="roundRect">
                <a:avLst>
                  <a:gd name="adj" fmla="val 1048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1990B0-2F90-6E4A-439F-FEE4C0ABDDA7}"/>
                  </a:ext>
                </a:extLst>
              </p:cNvPr>
              <p:cNvSpPr txBox="1"/>
              <p:nvPr/>
            </p:nvSpPr>
            <p:spPr>
              <a:xfrm>
                <a:off x="9645042" y="3699624"/>
                <a:ext cx="1491318" cy="461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환경</a:t>
                </a: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B85FC6DA-47D3-4995-7692-C4202E1EBFBA}"/>
                  </a:ext>
                </a:extLst>
              </p:cNvPr>
              <p:cNvSpPr/>
              <p:nvPr/>
            </p:nvSpPr>
            <p:spPr>
              <a:xfrm>
                <a:off x="9145717" y="4336239"/>
                <a:ext cx="2489969" cy="666700"/>
              </a:xfrm>
              <a:prstGeom prst="roundRect">
                <a:avLst>
                  <a:gd name="adj" fmla="val 1048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9A70F2-1DF3-4B24-ED3A-A03C47BBD386}"/>
                  </a:ext>
                </a:extLst>
              </p:cNvPr>
              <p:cNvSpPr txBox="1"/>
              <p:nvPr/>
            </p:nvSpPr>
            <p:spPr>
              <a:xfrm>
                <a:off x="9645042" y="4438907"/>
                <a:ext cx="1491318" cy="461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보건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374DC0D-8594-357D-E1A1-099DF9E27E89}"/>
                  </a:ext>
                </a:extLst>
              </p:cNvPr>
              <p:cNvSpPr/>
              <p:nvPr/>
            </p:nvSpPr>
            <p:spPr>
              <a:xfrm>
                <a:off x="9145717" y="5075522"/>
                <a:ext cx="2489969" cy="666700"/>
              </a:xfrm>
              <a:prstGeom prst="roundRect">
                <a:avLst>
                  <a:gd name="adj" fmla="val 1048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DDF4C9-A0C8-1667-4808-7E75899030DD}"/>
                  </a:ext>
                </a:extLst>
              </p:cNvPr>
              <p:cNvSpPr txBox="1"/>
              <p:nvPr/>
            </p:nvSpPr>
            <p:spPr>
              <a:xfrm>
                <a:off x="9395380" y="5178190"/>
                <a:ext cx="1990643" cy="461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주거행정</a:t>
                </a: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8067683-F4A0-D429-6A7A-0C2AEEFBB353}"/>
                  </a:ext>
                </a:extLst>
              </p:cNvPr>
              <p:cNvSpPr/>
              <p:nvPr/>
            </p:nvSpPr>
            <p:spPr>
              <a:xfrm>
                <a:off x="9145717" y="5814807"/>
                <a:ext cx="2489969" cy="666700"/>
              </a:xfrm>
              <a:prstGeom prst="roundRect">
                <a:avLst>
                  <a:gd name="adj" fmla="val 1048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0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Arial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E5B634-0379-F332-CB39-A13824F87959}"/>
                  </a:ext>
                </a:extLst>
              </p:cNvPr>
              <p:cNvSpPr txBox="1"/>
              <p:nvPr/>
            </p:nvSpPr>
            <p:spPr>
              <a:xfrm>
                <a:off x="9395380" y="5917475"/>
                <a:ext cx="1990643" cy="461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사회보호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2BB548-AE67-F72D-A5CB-3C05CB4A4E06}"/>
                </a:ext>
              </a:extLst>
            </p:cNvPr>
            <p:cNvSpPr txBox="1"/>
            <p:nvPr/>
          </p:nvSpPr>
          <p:spPr>
            <a:xfrm>
              <a:off x="9431097" y="726986"/>
              <a:ext cx="191920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u="sng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선정 변수 요소</a:t>
              </a:r>
              <a:endParaRPr lang="ko-KR" altLang="en-US" sz="2400" b="1" u="sng" dirty="0"/>
            </a:p>
          </p:txBody>
        </p:sp>
        <p:grpSp>
          <p:nvGrpSpPr>
            <p:cNvPr id="5144" name="그룹 5143">
              <a:extLst>
                <a:ext uri="{FF2B5EF4-FFF2-40B4-BE49-F238E27FC236}">
                  <a16:creationId xmlns:a16="http://schemas.microsoft.com/office/drawing/2014/main" id="{B7517722-F166-2F1D-E68D-4CD46F47F606}"/>
                </a:ext>
              </a:extLst>
            </p:cNvPr>
            <p:cNvGrpSpPr/>
            <p:nvPr/>
          </p:nvGrpSpPr>
          <p:grpSpPr>
            <a:xfrm>
              <a:off x="443372" y="726986"/>
              <a:ext cx="3076120" cy="6011032"/>
              <a:chOff x="427592" y="726986"/>
              <a:chExt cx="3076120" cy="6011032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89AFCDED-E6D5-405F-C1E1-995905C4BFE7}"/>
                  </a:ext>
                </a:extLst>
              </p:cNvPr>
              <p:cNvSpPr/>
              <p:nvPr/>
            </p:nvSpPr>
            <p:spPr>
              <a:xfrm>
                <a:off x="427592" y="726986"/>
                <a:ext cx="3076120" cy="6011032"/>
              </a:xfrm>
              <a:prstGeom prst="roundRect">
                <a:avLst>
                  <a:gd name="adj" fmla="val 3987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E708EFBA-8558-5628-51EC-83754BD219E0}"/>
                  </a:ext>
                </a:extLst>
              </p:cNvPr>
              <p:cNvSpPr txBox="1"/>
              <p:nvPr/>
            </p:nvSpPr>
            <p:spPr>
              <a:xfrm>
                <a:off x="863358" y="726986"/>
                <a:ext cx="22045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u="sng" dirty="0" err="1">
                    <a:solidFill>
                      <a:srgbClr val="40404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미선정</a:t>
                </a:r>
                <a:r>
                  <a:rPr lang="ko-KR" altLang="en-US" sz="2400" b="1" u="sng" dirty="0">
                    <a:solidFill>
                      <a:srgbClr val="40404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독립 변수</a:t>
                </a:r>
                <a:endParaRPr lang="ko-KR" altLang="en-US" sz="2400" b="1" u="sng" dirty="0"/>
              </a:p>
            </p:txBody>
          </p: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D1AE59CA-AF23-B69E-667F-433484E3D9D8}"/>
                  </a:ext>
                </a:extLst>
              </p:cNvPr>
              <p:cNvGrpSpPr/>
              <p:nvPr/>
            </p:nvGrpSpPr>
            <p:grpSpPr>
              <a:xfrm>
                <a:off x="720668" y="1379108"/>
                <a:ext cx="2489969" cy="666700"/>
                <a:chOff x="4923024" y="1413398"/>
                <a:chExt cx="2489969" cy="666700"/>
              </a:xfrm>
            </p:grpSpPr>
            <p:sp>
              <p:nvSpPr>
                <p:cNvPr id="207" name="사각형: 둥근 모서리 206">
                  <a:extLst>
                    <a:ext uri="{FF2B5EF4-FFF2-40B4-BE49-F238E27FC236}">
                      <a16:creationId xmlns:a16="http://schemas.microsoft.com/office/drawing/2014/main" id="{0437FA1B-D954-083D-3C7C-8DB6B497B000}"/>
                    </a:ext>
                  </a:extLst>
                </p:cNvPr>
                <p:cNvSpPr/>
                <p:nvPr/>
              </p:nvSpPr>
              <p:spPr>
                <a:xfrm>
                  <a:off x="4923024" y="1413398"/>
                  <a:ext cx="2489969" cy="666700"/>
                </a:xfrm>
                <a:prstGeom prst="roundRect">
                  <a:avLst>
                    <a:gd name="adj" fmla="val 10480"/>
                  </a:avLst>
                </a:prstGeom>
                <a:solidFill>
                  <a:schemeClr val="bg1">
                    <a:lumMod val="50000"/>
                  </a:schemeClr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00">
                    <a:solidFill>
                      <a:srgbClr val="0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3DEBFDE8-7342-9FD4-605B-7DC13E33B442}"/>
                    </a:ext>
                  </a:extLst>
                </p:cNvPr>
                <p:cNvSpPr txBox="1"/>
                <p:nvPr/>
              </p:nvSpPr>
              <p:spPr>
                <a:xfrm>
                  <a:off x="5422350" y="1488927"/>
                  <a:ext cx="149131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800" dirty="0" err="1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대기질</a:t>
                  </a:r>
                  <a:endParaRPr lang="ko-KR" altLang="en-US" sz="28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07F15F9-D5D0-6E4E-CF44-BA9230590DCD}"/>
                  </a:ext>
                </a:extLst>
              </p:cNvPr>
              <p:cNvGrpSpPr/>
              <p:nvPr/>
            </p:nvGrpSpPr>
            <p:grpSpPr>
              <a:xfrm>
                <a:off x="720668" y="2118391"/>
                <a:ext cx="2489969" cy="666700"/>
                <a:chOff x="4923024" y="2152681"/>
                <a:chExt cx="2489969" cy="666700"/>
              </a:xfrm>
            </p:grpSpPr>
            <p:sp>
              <p:nvSpPr>
                <p:cNvPr id="205" name="사각형: 둥근 모서리 204">
                  <a:extLst>
                    <a:ext uri="{FF2B5EF4-FFF2-40B4-BE49-F238E27FC236}">
                      <a16:creationId xmlns:a16="http://schemas.microsoft.com/office/drawing/2014/main" id="{0CC1506B-6948-1912-FCFF-7DBAC0139900}"/>
                    </a:ext>
                  </a:extLst>
                </p:cNvPr>
                <p:cNvSpPr/>
                <p:nvPr/>
              </p:nvSpPr>
              <p:spPr>
                <a:xfrm>
                  <a:off x="4923024" y="2152681"/>
                  <a:ext cx="2489969" cy="666700"/>
                </a:xfrm>
                <a:prstGeom prst="roundRect">
                  <a:avLst>
                    <a:gd name="adj" fmla="val 10480"/>
                  </a:avLst>
                </a:prstGeom>
                <a:solidFill>
                  <a:schemeClr val="bg1">
                    <a:lumMod val="50000"/>
                  </a:schemeClr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00">
                    <a:solidFill>
                      <a:srgbClr val="0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endParaRP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89C6D266-CBE6-8CED-0C1F-6756A2C23985}"/>
                    </a:ext>
                  </a:extLst>
                </p:cNvPr>
                <p:cNvSpPr txBox="1"/>
                <p:nvPr/>
              </p:nvSpPr>
              <p:spPr>
                <a:xfrm>
                  <a:off x="4974687" y="2228210"/>
                  <a:ext cx="238664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8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국방</a:t>
                  </a:r>
                </a:p>
              </p:txBody>
            </p:sp>
          </p:grpSp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314D78A-3A9F-77ED-45D6-0051CA9CFACA}"/>
                  </a:ext>
                </a:extLst>
              </p:cNvPr>
              <p:cNvGrpSpPr/>
              <p:nvPr/>
            </p:nvGrpSpPr>
            <p:grpSpPr>
              <a:xfrm>
                <a:off x="720668" y="2857673"/>
                <a:ext cx="2489969" cy="666700"/>
                <a:chOff x="4974688" y="2968718"/>
                <a:chExt cx="2489969" cy="666700"/>
              </a:xfrm>
            </p:grpSpPr>
            <p:sp>
              <p:nvSpPr>
                <p:cNvPr id="220" name="사각형: 둥근 모서리 219">
                  <a:extLst>
                    <a:ext uri="{FF2B5EF4-FFF2-40B4-BE49-F238E27FC236}">
                      <a16:creationId xmlns:a16="http://schemas.microsoft.com/office/drawing/2014/main" id="{804FD5D8-D354-4C11-EBA7-E68698A85DEC}"/>
                    </a:ext>
                  </a:extLst>
                </p:cNvPr>
                <p:cNvSpPr/>
                <p:nvPr/>
              </p:nvSpPr>
              <p:spPr>
                <a:xfrm>
                  <a:off x="4974688" y="2968718"/>
                  <a:ext cx="2489969" cy="666700"/>
                </a:xfrm>
                <a:prstGeom prst="roundRect">
                  <a:avLst>
                    <a:gd name="adj" fmla="val 10480"/>
                  </a:avLst>
                </a:prstGeom>
                <a:solidFill>
                  <a:schemeClr val="bg1">
                    <a:lumMod val="50000"/>
                  </a:schemeClr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00">
                    <a:solidFill>
                      <a:srgbClr val="0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endParaRPr>
                </a:p>
              </p:txBody>
            </p:sp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F1057C97-21FB-24EF-3FE0-585691BE4674}"/>
                    </a:ext>
                  </a:extLst>
                </p:cNvPr>
                <p:cNvSpPr txBox="1"/>
                <p:nvPr/>
              </p:nvSpPr>
              <p:spPr>
                <a:xfrm>
                  <a:off x="5026351" y="3040458"/>
                  <a:ext cx="238664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8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휴양문화종교</a:t>
                  </a:r>
                </a:p>
              </p:txBody>
            </p: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D8E1F0A1-42D4-6CEB-6FBF-88E7A24E83BC}"/>
                  </a:ext>
                </a:extLst>
              </p:cNvPr>
              <p:cNvGrpSpPr/>
              <p:nvPr/>
            </p:nvGrpSpPr>
            <p:grpSpPr>
              <a:xfrm>
                <a:off x="720668" y="3596956"/>
                <a:ext cx="2489969" cy="666700"/>
                <a:chOff x="5056938" y="3763377"/>
                <a:chExt cx="2489969" cy="666700"/>
              </a:xfrm>
            </p:grpSpPr>
            <p:sp>
              <p:nvSpPr>
                <p:cNvPr id="222" name="사각형: 둥근 모서리 221">
                  <a:extLst>
                    <a:ext uri="{FF2B5EF4-FFF2-40B4-BE49-F238E27FC236}">
                      <a16:creationId xmlns:a16="http://schemas.microsoft.com/office/drawing/2014/main" id="{9ADAF77D-861F-9A50-7BCF-29E6B826E41A}"/>
                    </a:ext>
                  </a:extLst>
                </p:cNvPr>
                <p:cNvSpPr/>
                <p:nvPr/>
              </p:nvSpPr>
              <p:spPr>
                <a:xfrm>
                  <a:off x="5056938" y="3763377"/>
                  <a:ext cx="2489969" cy="666700"/>
                </a:xfrm>
                <a:prstGeom prst="roundRect">
                  <a:avLst>
                    <a:gd name="adj" fmla="val 10480"/>
                  </a:avLst>
                </a:prstGeom>
                <a:solidFill>
                  <a:schemeClr val="bg1">
                    <a:lumMod val="50000"/>
                  </a:schemeClr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  <a:defRPr/>
                  </a:pPr>
                  <a:endParaRPr lang="ko-KR" altLang="en-US" sz="1000">
                    <a:solidFill>
                      <a:srgbClr val="00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endParaRP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E20F89FF-1857-7F67-50A8-B9D298CEF951}"/>
                    </a:ext>
                  </a:extLst>
                </p:cNvPr>
                <p:cNvSpPr txBox="1"/>
                <p:nvPr/>
              </p:nvSpPr>
              <p:spPr>
                <a:xfrm>
                  <a:off x="5108601" y="3865895"/>
                  <a:ext cx="238664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공공질서 및 안전</a:t>
                  </a:r>
                </a:p>
              </p:txBody>
            </p:sp>
          </p:grpSp>
          <p:grpSp>
            <p:nvGrpSpPr>
              <p:cNvPr id="246" name="그룹 245">
                <a:extLst>
                  <a:ext uri="{FF2B5EF4-FFF2-40B4-BE49-F238E27FC236}">
                    <a16:creationId xmlns:a16="http://schemas.microsoft.com/office/drawing/2014/main" id="{E85C74D2-74B9-D560-8226-BCE1D95187DD}"/>
                  </a:ext>
                </a:extLst>
              </p:cNvPr>
              <p:cNvGrpSpPr/>
              <p:nvPr/>
            </p:nvGrpSpPr>
            <p:grpSpPr>
              <a:xfrm>
                <a:off x="855134" y="4365104"/>
                <a:ext cx="2221037" cy="2267193"/>
                <a:chOff x="5062093" y="4451458"/>
                <a:chExt cx="2221037" cy="2267193"/>
              </a:xfrm>
            </p:grpSpPr>
            <p:grpSp>
              <p:nvGrpSpPr>
                <p:cNvPr id="215" name="그룹 214">
                  <a:extLst>
                    <a:ext uri="{FF2B5EF4-FFF2-40B4-BE49-F238E27FC236}">
                      <a16:creationId xmlns:a16="http://schemas.microsoft.com/office/drawing/2014/main" id="{5A2A453D-C1BC-D1A4-6A5B-40408B609C83}"/>
                    </a:ext>
                  </a:extLst>
                </p:cNvPr>
                <p:cNvGrpSpPr/>
                <p:nvPr/>
              </p:nvGrpSpPr>
              <p:grpSpPr>
                <a:xfrm>
                  <a:off x="5062093" y="4451458"/>
                  <a:ext cx="1102961" cy="1102961"/>
                  <a:chOff x="4850572" y="3082530"/>
                  <a:chExt cx="1387926" cy="1387926"/>
                </a:xfrm>
              </p:grpSpPr>
              <p:pic>
                <p:nvPicPr>
                  <p:cNvPr id="5122" name="Picture 2" descr="Air Icon - Free PNG &amp; SVG 1711219 - Noun Project">
                    <a:extLst>
                      <a:ext uri="{FF2B5EF4-FFF2-40B4-BE49-F238E27FC236}">
                        <a16:creationId xmlns:a16="http://schemas.microsoft.com/office/drawing/2014/main" id="{9CCD6838-981E-9FD1-69D6-4B1F9499AF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68471" y="3200429"/>
                    <a:ext cx="1152128" cy="11521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12" name="곱하기 기호 211">
                    <a:extLst>
                      <a:ext uri="{FF2B5EF4-FFF2-40B4-BE49-F238E27FC236}">
                        <a16:creationId xmlns:a16="http://schemas.microsoft.com/office/drawing/2014/main" id="{788C7C28-6811-C0C7-D338-B9671EA013D1}"/>
                      </a:ext>
                    </a:extLst>
                  </p:cNvPr>
                  <p:cNvSpPr/>
                  <p:nvPr/>
                </p:nvSpPr>
                <p:spPr>
                  <a:xfrm>
                    <a:off x="4850572" y="3082530"/>
                    <a:ext cx="1387926" cy="1387926"/>
                  </a:xfrm>
                  <a:prstGeom prst="mathMultiply">
                    <a:avLst>
                      <a:gd name="adj1" fmla="val 13972"/>
                    </a:avLst>
                  </a:prstGeom>
                  <a:solidFill>
                    <a:srgbClr val="FF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14" name="그룹 213">
                  <a:extLst>
                    <a:ext uri="{FF2B5EF4-FFF2-40B4-BE49-F238E27FC236}">
                      <a16:creationId xmlns:a16="http://schemas.microsoft.com/office/drawing/2014/main" id="{383739C6-88DF-0685-7B0C-431356E6E9FB}"/>
                    </a:ext>
                  </a:extLst>
                </p:cNvPr>
                <p:cNvGrpSpPr/>
                <p:nvPr/>
              </p:nvGrpSpPr>
              <p:grpSpPr>
                <a:xfrm>
                  <a:off x="6167846" y="4451458"/>
                  <a:ext cx="1102961" cy="1102961"/>
                  <a:chOff x="6040867" y="3271820"/>
                  <a:chExt cx="1387926" cy="1387926"/>
                </a:xfrm>
              </p:grpSpPr>
              <p:pic>
                <p:nvPicPr>
                  <p:cNvPr id="5124" name="Picture 4" descr="Army, defence, force, soldier icon - Download on Iconfinder">
                    <a:extLst>
                      <a:ext uri="{FF2B5EF4-FFF2-40B4-BE49-F238E27FC236}">
                        <a16:creationId xmlns:a16="http://schemas.microsoft.com/office/drawing/2014/main" id="{C2AEE545-DAD0-CAEA-9071-3565DAB35E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5234" y="3336187"/>
                    <a:ext cx="1259192" cy="12591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13" name="곱하기 기호 212">
                    <a:extLst>
                      <a:ext uri="{FF2B5EF4-FFF2-40B4-BE49-F238E27FC236}">
                        <a16:creationId xmlns:a16="http://schemas.microsoft.com/office/drawing/2014/main" id="{BB90E5B0-7E03-3151-80AF-B0CF3DF13F09}"/>
                      </a:ext>
                    </a:extLst>
                  </p:cNvPr>
                  <p:cNvSpPr/>
                  <p:nvPr/>
                </p:nvSpPr>
                <p:spPr>
                  <a:xfrm>
                    <a:off x="6040867" y="3271820"/>
                    <a:ext cx="1387926" cy="1387926"/>
                  </a:xfrm>
                  <a:prstGeom prst="mathMultiply">
                    <a:avLst>
                      <a:gd name="adj1" fmla="val 13972"/>
                    </a:avLst>
                  </a:prstGeom>
                  <a:solidFill>
                    <a:srgbClr val="FF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6192F47F-71B6-AF58-AF4F-B848265B03A8}"/>
                    </a:ext>
                  </a:extLst>
                </p:cNvPr>
                <p:cNvGrpSpPr/>
                <p:nvPr/>
              </p:nvGrpSpPr>
              <p:grpSpPr>
                <a:xfrm>
                  <a:off x="5062093" y="5481996"/>
                  <a:ext cx="1102961" cy="1138732"/>
                  <a:chOff x="5649393" y="5481996"/>
                  <a:chExt cx="1102961" cy="1138732"/>
                </a:xfrm>
              </p:grpSpPr>
              <p:pic>
                <p:nvPicPr>
                  <p:cNvPr id="5126" name="Picture 6">
                    <a:extLst>
                      <a:ext uri="{FF2B5EF4-FFF2-40B4-BE49-F238E27FC236}">
                        <a16:creationId xmlns:a16="http://schemas.microsoft.com/office/drawing/2014/main" id="{92AFA616-B6FE-323C-DAFA-46A8094568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328" t="13508" r="14363" b="13903"/>
                  <a:stretch/>
                </p:blipFill>
                <p:spPr bwMode="auto">
                  <a:xfrm>
                    <a:off x="5649393" y="5481996"/>
                    <a:ext cx="1102960" cy="11387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39" name="곱하기 기호 238">
                    <a:extLst>
                      <a:ext uri="{FF2B5EF4-FFF2-40B4-BE49-F238E27FC236}">
                        <a16:creationId xmlns:a16="http://schemas.microsoft.com/office/drawing/2014/main" id="{FDD7C6C4-5FD7-6039-691B-F1174231A7A4}"/>
                      </a:ext>
                    </a:extLst>
                  </p:cNvPr>
                  <p:cNvSpPr/>
                  <p:nvPr/>
                </p:nvSpPr>
                <p:spPr>
                  <a:xfrm>
                    <a:off x="5649393" y="5499882"/>
                    <a:ext cx="1102961" cy="1102961"/>
                  </a:xfrm>
                  <a:prstGeom prst="mathMultiply">
                    <a:avLst>
                      <a:gd name="adj1" fmla="val 13972"/>
                    </a:avLst>
                  </a:prstGeom>
                  <a:solidFill>
                    <a:srgbClr val="FF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96CEFAEF-D1EB-61C4-4433-050CF2755182}"/>
                    </a:ext>
                  </a:extLst>
                </p:cNvPr>
                <p:cNvGrpSpPr/>
                <p:nvPr/>
              </p:nvGrpSpPr>
              <p:grpSpPr>
                <a:xfrm>
                  <a:off x="6155522" y="5615690"/>
                  <a:ext cx="1127608" cy="1102961"/>
                  <a:chOff x="6155522" y="5615690"/>
                  <a:chExt cx="1127608" cy="1102961"/>
                </a:xfrm>
              </p:grpSpPr>
              <p:pic>
                <p:nvPicPr>
                  <p:cNvPr id="5128" name="Picture 8">
                    <a:extLst>
                      <a:ext uri="{FF2B5EF4-FFF2-40B4-BE49-F238E27FC236}">
                        <a16:creationId xmlns:a16="http://schemas.microsoft.com/office/drawing/2014/main" id="{57E2FEC7-1DE3-F1E0-9BD6-31F1994C28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827" t="22708" r="17827" b="25978"/>
                  <a:stretch/>
                </p:blipFill>
                <p:spPr bwMode="auto">
                  <a:xfrm>
                    <a:off x="6155522" y="5683055"/>
                    <a:ext cx="1127608" cy="9682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3" name="곱하기 기호 242">
                    <a:extLst>
                      <a:ext uri="{FF2B5EF4-FFF2-40B4-BE49-F238E27FC236}">
                        <a16:creationId xmlns:a16="http://schemas.microsoft.com/office/drawing/2014/main" id="{1E1D54FD-CC83-9B34-EE6B-5EC9BD54A971}"/>
                      </a:ext>
                    </a:extLst>
                  </p:cNvPr>
                  <p:cNvSpPr/>
                  <p:nvPr/>
                </p:nvSpPr>
                <p:spPr>
                  <a:xfrm>
                    <a:off x="6167846" y="5615690"/>
                    <a:ext cx="1102961" cy="1102961"/>
                  </a:xfrm>
                  <a:prstGeom prst="mathMultiply">
                    <a:avLst>
                      <a:gd name="adj1" fmla="val 13972"/>
                    </a:avLst>
                  </a:prstGeom>
                  <a:solidFill>
                    <a:srgbClr val="FF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29" name="사각형: 둥근 모서리 228">
              <a:extLst>
                <a:ext uri="{FF2B5EF4-FFF2-40B4-BE49-F238E27FC236}">
                  <a16:creationId xmlns:a16="http://schemas.microsoft.com/office/drawing/2014/main" id="{AEE67DB3-24F3-A028-C21D-003DAC4936FC}"/>
                </a:ext>
              </a:extLst>
            </p:cNvPr>
            <p:cNvSpPr/>
            <p:nvPr/>
          </p:nvSpPr>
          <p:spPr>
            <a:xfrm>
              <a:off x="4112401" y="726986"/>
              <a:ext cx="4287855" cy="6011032"/>
            </a:xfrm>
            <a:prstGeom prst="roundRect">
              <a:avLst>
                <a:gd name="adj" fmla="val 3987"/>
              </a:avLst>
            </a:prstGeom>
            <a:solidFill>
              <a:sysClr val="window" lastClr="FFFFFF"/>
            </a:solidFill>
            <a:ln w="63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C76E4801-0C4E-DCA1-B96B-0F5606C300CF}"/>
                </a:ext>
              </a:extLst>
            </p:cNvPr>
            <p:cNvSpPr txBox="1"/>
            <p:nvPr/>
          </p:nvSpPr>
          <p:spPr>
            <a:xfrm>
              <a:off x="5345341" y="726986"/>
              <a:ext cx="1821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u="sng" dirty="0" err="1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미선정</a:t>
              </a:r>
              <a:r>
                <a:rPr lang="ko-KR" altLang="en-US" sz="2400" b="1" u="sng" dirty="0">
                  <a:solidFill>
                    <a:srgbClr val="40404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사유</a:t>
              </a:r>
              <a:endParaRPr lang="ko-KR" altLang="en-US" sz="2400" b="1" u="sng" dirty="0"/>
            </a:p>
          </p:txBody>
        </p:sp>
        <p:sp>
          <p:nvSpPr>
            <p:cNvPr id="235" name="사각형: 둥근 모서리 234">
              <a:extLst>
                <a:ext uri="{FF2B5EF4-FFF2-40B4-BE49-F238E27FC236}">
                  <a16:creationId xmlns:a16="http://schemas.microsoft.com/office/drawing/2014/main" id="{68F1540D-D2C7-F8D7-ADB7-FAC0D27C0F05}"/>
                </a:ext>
              </a:extLst>
            </p:cNvPr>
            <p:cNvSpPr/>
            <p:nvPr/>
          </p:nvSpPr>
          <p:spPr>
            <a:xfrm>
              <a:off x="4265490" y="1379108"/>
              <a:ext cx="3981676" cy="1469210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50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9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82045BC-D853-73AC-AA70-531419CB0812}"/>
                </a:ext>
              </a:extLst>
            </p:cNvPr>
            <p:cNvSpPr txBox="1"/>
            <p:nvPr/>
          </p:nvSpPr>
          <p:spPr>
            <a:xfrm>
              <a:off x="4309865" y="1698215"/>
              <a:ext cx="389292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</a:rPr>
                <a:t>결측값이</a:t>
              </a:r>
              <a:r>
                <a:rPr lang="ko-KR" altLang="en-US" sz="1600" dirty="0">
                  <a:solidFill>
                    <a:schemeClr val="bg1"/>
                  </a:solidFill>
                </a:rPr>
                <a:t> 너무 많아 대체 불가능하고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</a:rPr>
                <a:t>년도별로 데이터들이 동단위에서 구단위로 </a:t>
              </a:r>
              <a:r>
                <a:rPr lang="ko-KR" altLang="en-US" sz="1600" b="1" u="sng" dirty="0">
                  <a:solidFill>
                    <a:schemeClr val="bg1"/>
                  </a:solidFill>
                </a:rPr>
                <a:t>일관성이 부족</a:t>
              </a:r>
              <a:r>
                <a:rPr lang="ko-KR" altLang="en-US" sz="1600" dirty="0">
                  <a:solidFill>
                    <a:schemeClr val="bg1"/>
                  </a:solidFill>
                </a:rPr>
                <a:t>해서 최종 제거 결정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0EA1FD3-394D-46E3-E691-EBBCCA44ABDF}"/>
                </a:ext>
              </a:extLst>
            </p:cNvPr>
            <p:cNvSpPr txBox="1"/>
            <p:nvPr/>
          </p:nvSpPr>
          <p:spPr>
            <a:xfrm>
              <a:off x="5566469" y="1379108"/>
              <a:ext cx="13797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대기질</a:t>
              </a:r>
              <a:endPara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6" name="사각형: 둥근 모서리 235">
              <a:extLst>
                <a:ext uri="{FF2B5EF4-FFF2-40B4-BE49-F238E27FC236}">
                  <a16:creationId xmlns:a16="http://schemas.microsoft.com/office/drawing/2014/main" id="{21541E3A-5020-9F2E-6B38-4C53B04B1E85}"/>
                </a:ext>
              </a:extLst>
            </p:cNvPr>
            <p:cNvSpPr/>
            <p:nvPr/>
          </p:nvSpPr>
          <p:spPr>
            <a:xfrm>
              <a:off x="4265490" y="3176973"/>
              <a:ext cx="3981676" cy="1469210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50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9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8DADBC3F-751A-F55B-40B0-BD23196FE7E9}"/>
                </a:ext>
              </a:extLst>
            </p:cNvPr>
            <p:cNvSpPr txBox="1"/>
            <p:nvPr/>
          </p:nvSpPr>
          <p:spPr>
            <a:xfrm>
              <a:off x="4265490" y="3496080"/>
              <a:ext cx="398167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</a:rPr>
                <a:t>국가 단위에서 지출이 있는 특성으로 본 연구는 </a:t>
              </a:r>
              <a:r>
                <a:rPr lang="ko-KR" altLang="en-US" sz="1600" b="1" u="sng" dirty="0">
                  <a:solidFill>
                    <a:schemeClr val="bg1"/>
                  </a:solidFill>
                </a:rPr>
                <a:t>지방 정부를 대상</a:t>
              </a:r>
              <a:r>
                <a:rPr lang="ko-KR" altLang="en-US" sz="1600" dirty="0">
                  <a:solidFill>
                    <a:schemeClr val="bg1"/>
                  </a:solidFill>
                </a:rPr>
                <a:t>으로 하여 해당 지표를 특성변수에서 제외했음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17416C9-4945-8F9B-483C-AD1512B40630}"/>
                </a:ext>
              </a:extLst>
            </p:cNvPr>
            <p:cNvSpPr txBox="1"/>
            <p:nvPr/>
          </p:nvSpPr>
          <p:spPr>
            <a:xfrm>
              <a:off x="5566470" y="3176972"/>
              <a:ext cx="13797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국방</a:t>
              </a:r>
            </a:p>
          </p:txBody>
        </p:sp>
        <p:sp>
          <p:nvSpPr>
            <p:cNvPr id="250" name="사각형: 둥근 모서리 249">
              <a:extLst>
                <a:ext uri="{FF2B5EF4-FFF2-40B4-BE49-F238E27FC236}">
                  <a16:creationId xmlns:a16="http://schemas.microsoft.com/office/drawing/2014/main" id="{622EE72E-C197-393F-BAE4-D837C0F11525}"/>
                </a:ext>
              </a:extLst>
            </p:cNvPr>
            <p:cNvSpPr/>
            <p:nvPr/>
          </p:nvSpPr>
          <p:spPr>
            <a:xfrm>
              <a:off x="4265490" y="5012297"/>
              <a:ext cx="3981676" cy="1469210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50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90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ADA4D118-07AE-CA3A-F7B7-916D8DEA2FED}"/>
                </a:ext>
              </a:extLst>
            </p:cNvPr>
            <p:cNvSpPr txBox="1"/>
            <p:nvPr/>
          </p:nvSpPr>
          <p:spPr>
            <a:xfrm>
              <a:off x="4446475" y="5577625"/>
              <a:ext cx="361970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u="sng" dirty="0">
                  <a:solidFill>
                    <a:schemeClr val="bg1"/>
                  </a:solidFill>
                </a:rPr>
                <a:t>시간이 부족</a:t>
              </a:r>
              <a:r>
                <a:rPr lang="ko-KR" altLang="en-US" sz="1600" dirty="0">
                  <a:solidFill>
                    <a:schemeClr val="bg1"/>
                  </a:solidFill>
                </a:rPr>
                <a:t>한 관계로 추가하지 못함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ACE4B950-2C6D-0DDF-73FD-D5546F4D6267}"/>
                </a:ext>
              </a:extLst>
            </p:cNvPr>
            <p:cNvSpPr txBox="1"/>
            <p:nvPr/>
          </p:nvSpPr>
          <p:spPr>
            <a:xfrm>
              <a:off x="4470867" y="5012296"/>
              <a:ext cx="35709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휴양문화종교 </a:t>
              </a:r>
              <a:r>
                <a:rPr lang="en-US" altLang="ko-KR" sz="20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공공질서 및 안전</a:t>
              </a:r>
            </a:p>
          </p:txBody>
        </p:sp>
        <p:pic>
          <p:nvPicPr>
            <p:cNvPr id="5123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2A41E322-6482-DFE8-CD83-1BBE3C1C212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3346259" y="3370956"/>
              <a:ext cx="939376" cy="72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1" name="Picture 6" descr="Check mark set. Grunge check mark. Black Hand drawn check signs isolated on  white background. Checklist marks set . Vector illustration 이미지  (1322190023) - 게티이미지뱅크">
            <a:extLst>
              <a:ext uri="{FF2B5EF4-FFF2-40B4-BE49-F238E27FC236}">
                <a16:creationId xmlns:a16="http://schemas.microsoft.com/office/drawing/2014/main" id="{CD8B74D1-B1CE-FD5A-82ED-BBF6E644A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59" t="20887" r="26896" b="9001"/>
          <a:stretch/>
        </p:blipFill>
        <p:spPr bwMode="auto">
          <a:xfrm rot="843217">
            <a:off x="11623166" y="500466"/>
            <a:ext cx="568834" cy="56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1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98021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독립 변수 선정</a:t>
            </a:r>
          </a:p>
        </p:txBody>
      </p:sp>
      <p:sp>
        <p:nvSpPr>
          <p:cNvPr id="18" name="사각형: 둥근 모서리 296">
            <a:extLst>
              <a:ext uri="{FF2B5EF4-FFF2-40B4-BE49-F238E27FC236}">
                <a16:creationId xmlns:a16="http://schemas.microsoft.com/office/drawing/2014/main" id="{CC0636FF-4665-D64E-4767-68F4B6860412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20" name="사각형: 둥근 모서리 297">
            <a:extLst>
              <a:ext uri="{FF2B5EF4-FFF2-40B4-BE49-F238E27FC236}">
                <a16:creationId xmlns:a16="http://schemas.microsoft.com/office/drawing/2014/main" id="{CBD88CDC-AF66-6F2A-9FB8-22D05092DA7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21" name="사각형: 둥근 모서리 297">
            <a:extLst>
              <a:ext uri="{FF2B5EF4-FFF2-40B4-BE49-F238E27FC236}">
                <a16:creationId xmlns:a16="http://schemas.microsoft.com/office/drawing/2014/main" id="{BF826BF4-B900-A892-10CF-471821019E3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1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23334" y="872716"/>
            <a:ext cx="11738119" cy="5787163"/>
            <a:chOff x="223334" y="872716"/>
            <a:chExt cx="11738119" cy="578716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B2490F93-0EA4-7FD8-97AF-825677058975}"/>
                </a:ext>
              </a:extLst>
            </p:cNvPr>
            <p:cNvSpPr/>
            <p:nvPr/>
          </p:nvSpPr>
          <p:spPr>
            <a:xfrm>
              <a:off x="223334" y="872716"/>
              <a:ext cx="11738119" cy="792088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3E8EC58-22B2-B465-57C1-1D2E0C99F9BD}"/>
                </a:ext>
              </a:extLst>
            </p:cNvPr>
            <p:cNvSpPr/>
            <p:nvPr/>
          </p:nvSpPr>
          <p:spPr>
            <a:xfrm>
              <a:off x="223334" y="2065088"/>
              <a:ext cx="11738119" cy="4594791"/>
            </a:xfrm>
            <a:prstGeom prst="roundRect">
              <a:avLst>
                <a:gd name="adj" fmla="val 6172"/>
              </a:avLst>
            </a:prstGeom>
            <a:solidFill>
              <a:schemeClr val="bg1">
                <a:lumMod val="75000"/>
              </a:schemeClr>
            </a:soli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  <a:effectLst/>
          </p:spPr>
          <p:txBody>
            <a:bodyPr lIns="84396" tIns="42198" rIns="84396" bIns="42198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B00DB4-F2DA-8382-DD51-A736DC97A52D}"/>
                </a:ext>
              </a:extLst>
            </p:cNvPr>
            <p:cNvSpPr txBox="1"/>
            <p:nvPr/>
          </p:nvSpPr>
          <p:spPr>
            <a:xfrm>
              <a:off x="1777025" y="1037928"/>
              <a:ext cx="86307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COFOG : “Classification of the Functions of Government”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5" name="그림 4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1334FE70-BD22-9692-7D4D-5326239CD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4200904" y="1700810"/>
              <a:ext cx="3790192" cy="486914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1FAAAE4-FD86-436B-936E-D6BD4853DFE0}"/>
                </a:ext>
              </a:extLst>
            </p:cNvPr>
            <p:cNvSpPr/>
            <p:nvPr/>
          </p:nvSpPr>
          <p:spPr>
            <a:xfrm>
              <a:off x="601376" y="2367744"/>
              <a:ext cx="5220987" cy="3996352"/>
            </a:xfrm>
            <a:prstGeom prst="roundRect">
              <a:avLst>
                <a:gd name="adj" fmla="val 6172"/>
              </a:avLst>
            </a:prstGeom>
            <a:solidFill>
              <a:schemeClr val="bg1"/>
            </a:solidFill>
            <a:ln w="12700" cap="flat" cmpd="sng" algn="ctr">
              <a:solidFill>
                <a:schemeClr val="accent2"/>
              </a:solidFill>
              <a:prstDash val="lgDash"/>
            </a:ln>
            <a:effectLst/>
          </p:spPr>
          <p:txBody>
            <a:bodyPr lIns="84396" tIns="42198" rIns="84396" bIns="42198" anchor="ctr"/>
            <a:lstStyle/>
            <a:p>
              <a:pPr algn="ctr"/>
              <a:endPara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FBBACF-C57B-2DBA-4429-7086E43C13BE}"/>
                </a:ext>
              </a:extLst>
            </p:cNvPr>
            <p:cNvSpPr txBox="1"/>
            <p:nvPr/>
          </p:nvSpPr>
          <p:spPr>
            <a:xfrm>
              <a:off x="799602" y="2360870"/>
              <a:ext cx="4824535" cy="2244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국제적으로 </a:t>
              </a:r>
              <a:r>
                <a:rPr lang="ko-KR" altLang="en-US" sz="2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공신력이 높은</a:t>
              </a: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지표</a:t>
              </a:r>
              <a:endPara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 국가의 정부가 </a:t>
              </a:r>
              <a:r>
                <a:rPr lang="en-US" altLang="ko-KR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OCED</a:t>
              </a: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나 </a:t>
              </a:r>
              <a:r>
                <a:rPr lang="en-US" altLang="ko-KR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IMF</a:t>
              </a: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제출하는 </a:t>
              </a:r>
              <a:r>
                <a:rPr lang="ko-KR" altLang="en-US" sz="2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정부기능분류에 따라 기능별로 </a:t>
              </a:r>
              <a:endParaRPr lang="en-US" altLang="ko-KR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분류해 놓은 특성들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AF86688-DE1E-C919-E656-0F32BDB85FFC}"/>
                </a:ext>
              </a:extLst>
            </p:cNvPr>
            <p:cNvGrpSpPr/>
            <p:nvPr/>
          </p:nvGrpSpPr>
          <p:grpSpPr>
            <a:xfrm>
              <a:off x="921147" y="4953352"/>
              <a:ext cx="4581444" cy="1230724"/>
              <a:chOff x="570891" y="4790564"/>
              <a:chExt cx="4581444" cy="1230724"/>
            </a:xfrm>
          </p:grpSpPr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D161EAEB-C9C5-E1C7-719B-D21A3DBD3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891" y="5038443"/>
                <a:ext cx="2898160" cy="734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00F9940-A075-0D2A-BC44-D547759ED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4760" y="4790564"/>
                <a:ext cx="1207575" cy="1230724"/>
              </a:xfrm>
              <a:prstGeom prst="rect">
                <a:avLst/>
              </a:prstGeom>
            </p:spPr>
          </p:pic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528F284-2390-6FFB-16A6-57D608B70991}"/>
                </a:ext>
              </a:extLst>
            </p:cNvPr>
            <p:cNvSpPr/>
            <p:nvPr/>
          </p:nvSpPr>
          <p:spPr>
            <a:xfrm>
              <a:off x="6362423" y="2367744"/>
              <a:ext cx="5220987" cy="3996352"/>
            </a:xfrm>
            <a:prstGeom prst="roundRect">
              <a:avLst>
                <a:gd name="adj" fmla="val 6172"/>
              </a:avLst>
            </a:prstGeom>
            <a:solidFill>
              <a:schemeClr val="bg1"/>
            </a:solidFill>
            <a:ln w="12700" cap="flat" cmpd="sng" algn="ctr">
              <a:solidFill>
                <a:schemeClr val="accent2"/>
              </a:solidFill>
              <a:prstDash val="lgDash"/>
            </a:ln>
            <a:effectLst/>
          </p:spPr>
          <p:txBody>
            <a:bodyPr lIns="84396" tIns="42198" rIns="84396" bIns="42198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CFDF02-CA2E-277D-28F9-B8F69B6E7E06}"/>
                </a:ext>
              </a:extLst>
            </p:cNvPr>
            <p:cNvSpPr txBox="1"/>
            <p:nvPr/>
          </p:nvSpPr>
          <p:spPr>
            <a:xfrm>
              <a:off x="6560649" y="2360870"/>
              <a:ext cx="4824535" cy="20598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2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② 지방정부 </a:t>
              </a:r>
              <a:r>
                <a:rPr lang="ko-KR" altLang="en-US" b="1" u="sng" dirty="0"/>
                <a:t>운영에 필요한 </a:t>
              </a:r>
              <a:r>
                <a:rPr lang="ko-KR" altLang="en-US" dirty="0"/>
                <a:t>요소들</a:t>
              </a:r>
              <a:endParaRPr lang="en-US" altLang="ko-KR" dirty="0"/>
            </a:p>
            <a:p>
              <a:r>
                <a:rPr lang="ko-KR" altLang="en-US" dirty="0"/>
                <a:t>총 </a:t>
              </a:r>
              <a:r>
                <a:rPr lang="en-US" altLang="ko-KR" dirty="0"/>
                <a:t>10</a:t>
              </a:r>
              <a:r>
                <a:rPr lang="ko-KR" altLang="en-US" dirty="0"/>
                <a:t>개 변수 중에서 국방</a:t>
              </a:r>
              <a:r>
                <a:rPr lang="en-US" altLang="ko-KR" dirty="0"/>
                <a:t>, </a:t>
              </a:r>
              <a:r>
                <a:rPr lang="ko-KR" altLang="en-US" dirty="0"/>
                <a:t>휴양문화종교</a:t>
              </a:r>
              <a:r>
                <a:rPr lang="en-US" altLang="ko-KR" dirty="0"/>
                <a:t>, </a:t>
              </a:r>
              <a:r>
                <a:rPr lang="ko-KR" altLang="en-US" dirty="0"/>
                <a:t>공공질서 및 안전 요소 제외 </a:t>
              </a:r>
              <a:endParaRPr lang="en-US" altLang="ko-KR" dirty="0"/>
            </a:p>
            <a:p>
              <a:r>
                <a:rPr lang="en-US" altLang="ko-KR" b="1" u="sng" dirty="0"/>
                <a:t>7</a:t>
              </a:r>
              <a:r>
                <a:rPr lang="ko-KR" altLang="en-US" b="1" u="sng" dirty="0"/>
                <a:t>가지 요소 참고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658DA2D-EE36-9429-6D24-1DEDC36567FD}"/>
                </a:ext>
              </a:extLst>
            </p:cNvPr>
            <p:cNvGrpSpPr/>
            <p:nvPr/>
          </p:nvGrpSpPr>
          <p:grpSpPr>
            <a:xfrm>
              <a:off x="6941728" y="4922097"/>
              <a:ext cx="4062376" cy="1261979"/>
              <a:chOff x="6895749" y="4742494"/>
              <a:chExt cx="4062376" cy="1261979"/>
            </a:xfrm>
          </p:grpSpPr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201700A9-64F1-04ED-22A7-D186C2973E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5749" y="4745264"/>
                <a:ext cx="1256438" cy="125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0" name="Picture 14">
                <a:extLst>
                  <a:ext uri="{FF2B5EF4-FFF2-40B4-BE49-F238E27FC236}">
                    <a16:creationId xmlns:a16="http://schemas.microsoft.com/office/drawing/2014/main" id="{A896953B-7ACD-3D50-8C79-183F5E08B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85" t="11921" r="18485" b="11921"/>
              <a:stretch/>
            </p:blipFill>
            <p:spPr bwMode="auto">
              <a:xfrm>
                <a:off x="8403922" y="4834694"/>
                <a:ext cx="1336666" cy="1077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2" name="Picture 16">
                <a:extLst>
                  <a:ext uri="{FF2B5EF4-FFF2-40B4-BE49-F238E27FC236}">
                    <a16:creationId xmlns:a16="http://schemas.microsoft.com/office/drawing/2014/main" id="{FA067700-F1EA-9422-ECD9-DC249336F0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89" t="13139" r="30896" b="12371"/>
              <a:stretch/>
            </p:blipFill>
            <p:spPr bwMode="auto">
              <a:xfrm>
                <a:off x="9992324" y="4742494"/>
                <a:ext cx="965801" cy="1261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92186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98021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독립 변수 및 종속 변수</a:t>
            </a:r>
          </a:p>
        </p:txBody>
      </p:sp>
      <p:sp>
        <p:nvSpPr>
          <p:cNvPr id="18" name="사각형: 둥근 모서리 296">
            <a:extLst>
              <a:ext uri="{FF2B5EF4-FFF2-40B4-BE49-F238E27FC236}">
                <a16:creationId xmlns:a16="http://schemas.microsoft.com/office/drawing/2014/main" id="{CC0636FF-4665-D64E-4767-68F4B6860412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20" name="사각형: 둥근 모서리 297">
            <a:extLst>
              <a:ext uri="{FF2B5EF4-FFF2-40B4-BE49-F238E27FC236}">
                <a16:creationId xmlns:a16="http://schemas.microsoft.com/office/drawing/2014/main" id="{CBD88CDC-AF66-6F2A-9FB8-22D05092DA7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21" name="사각형: 둥근 모서리 297">
            <a:extLst>
              <a:ext uri="{FF2B5EF4-FFF2-40B4-BE49-F238E27FC236}">
                <a16:creationId xmlns:a16="http://schemas.microsoft.com/office/drawing/2014/main" id="{BF826BF4-B900-A892-10CF-471821019E3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1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09705" y="656013"/>
            <a:ext cx="11772591" cy="6201987"/>
            <a:chOff x="209705" y="656013"/>
            <a:chExt cx="11772591" cy="620198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01C5C49-0CB3-7777-1BEC-39B0DF567698}"/>
                </a:ext>
              </a:extLst>
            </p:cNvPr>
            <p:cNvGrpSpPr/>
            <p:nvPr/>
          </p:nvGrpSpPr>
          <p:grpSpPr>
            <a:xfrm>
              <a:off x="4124300" y="2962866"/>
              <a:ext cx="3943401" cy="1188132"/>
              <a:chOff x="6960096" y="1988841"/>
              <a:chExt cx="3943401" cy="1188132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C8B24AD-E9CB-EF09-1C4C-587B10D4C863}"/>
                  </a:ext>
                </a:extLst>
              </p:cNvPr>
              <p:cNvSpPr/>
              <p:nvPr/>
            </p:nvSpPr>
            <p:spPr>
              <a:xfrm>
                <a:off x="6960096" y="1988841"/>
                <a:ext cx="3943401" cy="1188132"/>
              </a:xfrm>
              <a:prstGeom prst="roundRect">
                <a:avLst>
                  <a:gd name="adj" fmla="val 10480"/>
                </a:avLst>
              </a:prstGeom>
              <a:solidFill>
                <a:schemeClr val="accent2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AFCBEE-7202-9CB5-6964-9C1FC1BB1E77}"/>
                  </a:ext>
                </a:extLst>
              </p:cNvPr>
              <p:cNvSpPr txBox="1"/>
              <p:nvPr/>
            </p:nvSpPr>
            <p:spPr>
              <a:xfrm>
                <a:off x="7282845" y="2290520"/>
                <a:ext cx="329790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신규 소멸위험지수</a:t>
                </a: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B3D590A-FBC6-2372-8489-96BB5DB1BF51}"/>
                </a:ext>
              </a:extLst>
            </p:cNvPr>
            <p:cNvSpPr/>
            <p:nvPr/>
          </p:nvSpPr>
          <p:spPr>
            <a:xfrm>
              <a:off x="209705" y="1416613"/>
              <a:ext cx="2823798" cy="756084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6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444FB5-2064-64FB-7AF8-98B2F623A326}"/>
                </a:ext>
              </a:extLst>
            </p:cNvPr>
            <p:cNvSpPr txBox="1"/>
            <p:nvPr/>
          </p:nvSpPr>
          <p:spPr>
            <a:xfrm>
              <a:off x="775975" y="1502268"/>
              <a:ext cx="169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경제</a:t>
              </a:r>
            </a:p>
          </p:txBody>
        </p:sp>
        <p:pic>
          <p:nvPicPr>
            <p:cNvPr id="2052" name="Picture 4" descr="Dollar Sign icon PNG and SVG Vector Free Download">
              <a:extLst>
                <a:ext uri="{FF2B5EF4-FFF2-40B4-BE49-F238E27FC236}">
                  <a16:creationId xmlns:a16="http://schemas.microsoft.com/office/drawing/2014/main" id="{B21B25DF-A03C-E50B-CF06-2CE10F5DE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958" y="656013"/>
              <a:ext cx="719292" cy="71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2DEB67B-28F2-10B8-EEB9-F6D79233F3F6}"/>
                </a:ext>
              </a:extLst>
            </p:cNvPr>
            <p:cNvSpPr/>
            <p:nvPr/>
          </p:nvSpPr>
          <p:spPr>
            <a:xfrm>
              <a:off x="4684101" y="1416613"/>
              <a:ext cx="2823798" cy="756084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6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312691-B114-081E-F079-CC8030C457E3}"/>
                </a:ext>
              </a:extLst>
            </p:cNvPr>
            <p:cNvSpPr txBox="1"/>
            <p:nvPr/>
          </p:nvSpPr>
          <p:spPr>
            <a:xfrm>
              <a:off x="4742691" y="1502268"/>
              <a:ext cx="270661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교통</a:t>
              </a:r>
              <a:r>
                <a:rPr lang="en-US" altLang="ko-KR" sz="3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&amp;</a:t>
              </a:r>
              <a:r>
                <a:rPr lang="ko-KR" altLang="en-US" sz="3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주거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C83C96E-E771-2150-AFE4-7098781E60A5}"/>
                </a:ext>
              </a:extLst>
            </p:cNvPr>
            <p:cNvGrpSpPr/>
            <p:nvPr/>
          </p:nvGrpSpPr>
          <p:grpSpPr>
            <a:xfrm>
              <a:off x="4983435" y="749366"/>
              <a:ext cx="2225131" cy="625939"/>
              <a:chOff x="4797637" y="922364"/>
              <a:chExt cx="2225131" cy="625939"/>
            </a:xfrm>
          </p:grpSpPr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27530156-CD22-E50B-6C9E-F99FB67943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32" t="23330" r="21415" b="21827"/>
              <a:stretch/>
            </p:blipFill>
            <p:spPr bwMode="auto">
              <a:xfrm>
                <a:off x="4797637" y="922367"/>
                <a:ext cx="1153040" cy="625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B316386A-7172-0B81-0096-F57873D12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18" b="13361"/>
              <a:stretch/>
            </p:blipFill>
            <p:spPr bwMode="auto">
              <a:xfrm>
                <a:off x="6303476" y="922364"/>
                <a:ext cx="719292" cy="625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A624F7F-30AA-34E2-9E70-6CD9F57CDA7F}"/>
                </a:ext>
              </a:extLst>
            </p:cNvPr>
            <p:cNvSpPr/>
            <p:nvPr/>
          </p:nvSpPr>
          <p:spPr>
            <a:xfrm>
              <a:off x="9158498" y="1416613"/>
              <a:ext cx="2823798" cy="756084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6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4C437D-4FE3-86D4-BF9A-9F7FBDC28BEE}"/>
                </a:ext>
              </a:extLst>
            </p:cNvPr>
            <p:cNvSpPr txBox="1"/>
            <p:nvPr/>
          </p:nvSpPr>
          <p:spPr>
            <a:xfrm>
              <a:off x="9724768" y="1502268"/>
              <a:ext cx="169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교육</a:t>
              </a:r>
            </a:p>
          </p:txBody>
        </p:sp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37043296-948E-7674-302A-72A0000852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85" t="8301" r="12628" b="4272"/>
            <a:stretch/>
          </p:blipFill>
          <p:spPr bwMode="auto">
            <a:xfrm>
              <a:off x="10251938" y="656013"/>
              <a:ext cx="636918" cy="756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918585A-DA4D-2472-F6EB-73743134D196}"/>
                </a:ext>
              </a:extLst>
            </p:cNvPr>
            <p:cNvSpPr/>
            <p:nvPr/>
          </p:nvSpPr>
          <p:spPr>
            <a:xfrm>
              <a:off x="209705" y="4941168"/>
              <a:ext cx="2823798" cy="756084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6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F2D34A-8137-6431-E289-7DEE239DF424}"/>
                </a:ext>
              </a:extLst>
            </p:cNvPr>
            <p:cNvSpPr txBox="1"/>
            <p:nvPr/>
          </p:nvSpPr>
          <p:spPr>
            <a:xfrm>
              <a:off x="775975" y="5026823"/>
              <a:ext cx="169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환경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3A50ED5-9B6D-EE99-866D-F03517FADEEB}"/>
                </a:ext>
              </a:extLst>
            </p:cNvPr>
            <p:cNvSpPr/>
            <p:nvPr/>
          </p:nvSpPr>
          <p:spPr>
            <a:xfrm>
              <a:off x="3192636" y="4941168"/>
              <a:ext cx="2823798" cy="756084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6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99043-D846-283C-FDF5-674773C06F39}"/>
                </a:ext>
              </a:extLst>
            </p:cNvPr>
            <p:cNvSpPr txBox="1"/>
            <p:nvPr/>
          </p:nvSpPr>
          <p:spPr>
            <a:xfrm>
              <a:off x="3758906" y="5026823"/>
              <a:ext cx="169125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보건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DC247BD-62CC-1FD7-1C50-CD0B15B78CC3}"/>
                </a:ext>
              </a:extLst>
            </p:cNvPr>
            <p:cNvSpPr/>
            <p:nvPr/>
          </p:nvSpPr>
          <p:spPr>
            <a:xfrm>
              <a:off x="6175567" y="4941168"/>
              <a:ext cx="2823798" cy="756084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6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883D8F-B5A7-142D-8BBA-832980CD5BDC}"/>
                </a:ext>
              </a:extLst>
            </p:cNvPr>
            <p:cNvSpPr txBox="1"/>
            <p:nvPr/>
          </p:nvSpPr>
          <p:spPr>
            <a:xfrm>
              <a:off x="6458702" y="5026823"/>
              <a:ext cx="22575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주거행정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7CAC0F2-427B-9021-42D4-D8FC5E331384}"/>
                </a:ext>
              </a:extLst>
            </p:cNvPr>
            <p:cNvSpPr/>
            <p:nvPr/>
          </p:nvSpPr>
          <p:spPr>
            <a:xfrm>
              <a:off x="9158498" y="4941168"/>
              <a:ext cx="2823798" cy="756084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6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7022C2-21E7-D8FE-ADF3-88B927EC4287}"/>
                </a:ext>
              </a:extLst>
            </p:cNvPr>
            <p:cNvSpPr txBox="1"/>
            <p:nvPr/>
          </p:nvSpPr>
          <p:spPr>
            <a:xfrm>
              <a:off x="9441633" y="5026823"/>
              <a:ext cx="22575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사회보호</a:t>
              </a:r>
            </a:p>
          </p:txBody>
        </p:sp>
        <p:pic>
          <p:nvPicPr>
            <p:cNvPr id="2062" name="Picture 14" descr="Growing Plant - Free nature icons">
              <a:extLst>
                <a:ext uri="{FF2B5EF4-FFF2-40B4-BE49-F238E27FC236}">
                  <a16:creationId xmlns:a16="http://schemas.microsoft.com/office/drawing/2014/main" id="{DD7F88BE-2973-1B17-E264-B654468977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41" r="10041"/>
            <a:stretch/>
          </p:blipFill>
          <p:spPr bwMode="auto">
            <a:xfrm>
              <a:off x="1211420" y="5831499"/>
              <a:ext cx="820368" cy="102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8AC418BF-651C-1815-7843-5C3A83804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717" y="5754364"/>
              <a:ext cx="1103636" cy="1103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555D9C62-6631-9ADE-A1A1-D61FA133E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47" t="17723" r="15123" b="16793"/>
            <a:stretch/>
          </p:blipFill>
          <p:spPr bwMode="auto">
            <a:xfrm>
              <a:off x="7055886" y="5831499"/>
              <a:ext cx="1063162" cy="102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180B43F2-6975-8FC5-DBB9-B43287592A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9" t="14258" r="8660" b="13153"/>
            <a:stretch/>
          </p:blipFill>
          <p:spPr bwMode="auto">
            <a:xfrm>
              <a:off x="9978533" y="5830308"/>
              <a:ext cx="1183729" cy="1027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E751376C-3667-99B3-4FA7-A37F14527C80}"/>
                </a:ext>
              </a:extLst>
            </p:cNvPr>
            <p:cNvCxnSpPr>
              <a:stCxn id="13" idx="2"/>
              <a:endCxn id="3" idx="0"/>
            </p:cNvCxnSpPr>
            <p:nvPr/>
          </p:nvCxnSpPr>
          <p:spPr>
            <a:xfrm rot="16200000" flipH="1">
              <a:off x="3463718" y="330582"/>
              <a:ext cx="790169" cy="4474397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B1772AB4-6969-DD2C-25B5-99E65EFA1ADA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 rot="5400000">
              <a:off x="7938115" y="330583"/>
              <a:ext cx="790169" cy="447439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4CD8A637-CFEE-32B2-63E8-5FA7E0D69AB0}"/>
                </a:ext>
              </a:extLst>
            </p:cNvPr>
            <p:cNvCxnSpPr>
              <a:cxnSpLocks/>
              <a:stCxn id="28" idx="0"/>
              <a:endCxn id="3" idx="2"/>
            </p:cNvCxnSpPr>
            <p:nvPr/>
          </p:nvCxnSpPr>
          <p:spPr>
            <a:xfrm rot="16200000" flipV="1">
              <a:off x="7938114" y="2308885"/>
              <a:ext cx="790170" cy="447439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연결선: 꺾임 192">
              <a:extLst>
                <a:ext uri="{FF2B5EF4-FFF2-40B4-BE49-F238E27FC236}">
                  <a16:creationId xmlns:a16="http://schemas.microsoft.com/office/drawing/2014/main" id="{DE9A4EB4-33DE-EFA5-BEE4-CE7F4605AD47}"/>
                </a:ext>
              </a:extLst>
            </p:cNvPr>
            <p:cNvCxnSpPr>
              <a:cxnSpLocks/>
              <a:stCxn id="22" idx="0"/>
              <a:endCxn id="3" idx="2"/>
            </p:cNvCxnSpPr>
            <p:nvPr/>
          </p:nvCxnSpPr>
          <p:spPr>
            <a:xfrm rot="5400000" flipH="1" flipV="1">
              <a:off x="3463717" y="2308885"/>
              <a:ext cx="790170" cy="44743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연결선: 꺾임 195">
              <a:extLst>
                <a:ext uri="{FF2B5EF4-FFF2-40B4-BE49-F238E27FC236}">
                  <a16:creationId xmlns:a16="http://schemas.microsoft.com/office/drawing/2014/main" id="{63697DC9-5CCE-931F-B911-CB1636620AC8}"/>
                </a:ext>
              </a:extLst>
            </p:cNvPr>
            <p:cNvCxnSpPr>
              <a:cxnSpLocks/>
              <a:stCxn id="24" idx="0"/>
              <a:endCxn id="3" idx="2"/>
            </p:cNvCxnSpPr>
            <p:nvPr/>
          </p:nvCxnSpPr>
          <p:spPr>
            <a:xfrm rot="5400000" flipH="1" flipV="1">
              <a:off x="4955183" y="3800350"/>
              <a:ext cx="790170" cy="149146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연결선: 꺾임 198">
              <a:extLst>
                <a:ext uri="{FF2B5EF4-FFF2-40B4-BE49-F238E27FC236}">
                  <a16:creationId xmlns:a16="http://schemas.microsoft.com/office/drawing/2014/main" id="{37FCAE22-FBED-FBF3-C084-DBB31555E6F1}"/>
                </a:ext>
              </a:extLst>
            </p:cNvPr>
            <p:cNvCxnSpPr>
              <a:cxnSpLocks/>
              <a:stCxn id="26" idx="0"/>
              <a:endCxn id="3" idx="2"/>
            </p:cNvCxnSpPr>
            <p:nvPr/>
          </p:nvCxnSpPr>
          <p:spPr>
            <a:xfrm rot="16200000" flipV="1">
              <a:off x="6446649" y="3800350"/>
              <a:ext cx="790170" cy="149146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연결선: 꺾임 201">
              <a:extLst>
                <a:ext uri="{FF2B5EF4-FFF2-40B4-BE49-F238E27FC236}">
                  <a16:creationId xmlns:a16="http://schemas.microsoft.com/office/drawing/2014/main" id="{87F51419-2A3E-7B67-4E42-DAEF3D6E3C1B}"/>
                </a:ext>
              </a:extLst>
            </p:cNvPr>
            <p:cNvCxnSpPr>
              <a:cxnSpLocks/>
              <a:stCxn id="15" idx="2"/>
              <a:endCxn id="3" idx="0"/>
            </p:cNvCxnSpPr>
            <p:nvPr/>
          </p:nvCxnSpPr>
          <p:spPr>
            <a:xfrm rot="16200000" flipH="1">
              <a:off x="5700916" y="2567780"/>
              <a:ext cx="790169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24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432506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결측치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확인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3" name="모서리가 둥근 직사각형 50">
            <a:extLst>
              <a:ext uri="{FF2B5EF4-FFF2-40B4-BE49-F238E27FC236}">
                <a16:creationId xmlns:a16="http://schemas.microsoft.com/office/drawing/2014/main" id="{BE54AECB-90EB-1F4D-6E48-E75FF72A15AC}"/>
              </a:ext>
            </a:extLst>
          </p:cNvPr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88D790-A289-CA60-CE0D-F7402FD2CB2F}"/>
              </a:ext>
            </a:extLst>
          </p:cNvPr>
          <p:cNvGrpSpPr/>
          <p:nvPr/>
        </p:nvGrpSpPr>
        <p:grpSpPr>
          <a:xfrm>
            <a:off x="3291721" y="826181"/>
            <a:ext cx="5608558" cy="811216"/>
            <a:chOff x="3323692" y="826181"/>
            <a:chExt cx="5608558" cy="8112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7134D1-3F9C-D06D-9EF5-15133086E8F8}"/>
                </a:ext>
              </a:extLst>
            </p:cNvPr>
            <p:cNvSpPr/>
            <p:nvPr/>
          </p:nvSpPr>
          <p:spPr>
            <a:xfrm>
              <a:off x="4615467" y="1000957"/>
              <a:ext cx="2961068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전처리 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무결성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D589376-1269-0124-F8C5-66689C8065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3" t="20650" r="30263" b="7522"/>
            <a:stretch/>
          </p:blipFill>
          <p:spPr bwMode="auto">
            <a:xfrm>
              <a:off x="3323692" y="826181"/>
              <a:ext cx="792088" cy="81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F396027-CDBD-0A67-978C-A14718FF8B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0" t="17529" r="27460" b="39752"/>
            <a:stretch/>
          </p:blipFill>
          <p:spPr bwMode="auto">
            <a:xfrm>
              <a:off x="8076222" y="826181"/>
              <a:ext cx="856028" cy="81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48E7FFB7-CC4F-4810-1926-2F7B8E216CCA}"/>
              </a:ext>
            </a:extLst>
          </p:cNvPr>
          <p:cNvSpPr/>
          <p:nvPr/>
        </p:nvSpPr>
        <p:spPr>
          <a:xfrm>
            <a:off x="256812" y="2008517"/>
            <a:ext cx="11678376" cy="4732851"/>
          </a:xfrm>
          <a:prstGeom prst="roundRect">
            <a:avLst>
              <a:gd name="adj" fmla="val 4061"/>
            </a:avLst>
          </a:prstGeom>
          <a:solidFill>
            <a:schemeClr val="bg1">
              <a:lumMod val="6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CC8CE1CA-9262-892C-8435-37D4EA7C6A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462622"/>
            <a:ext cx="3790192" cy="512874"/>
          </a:xfrm>
          <a:prstGeom prst="rect">
            <a:avLst/>
          </a:prstGeom>
        </p:spPr>
      </p:pic>
      <p:sp>
        <p:nvSpPr>
          <p:cNvPr id="19" name="사각형: 둥근 모서리 12">
            <a:extLst>
              <a:ext uri="{FF2B5EF4-FFF2-40B4-BE49-F238E27FC236}">
                <a16:creationId xmlns:a16="http://schemas.microsoft.com/office/drawing/2014/main" id="{976CF082-53AC-8463-5667-BD8C2CE38812}"/>
              </a:ext>
            </a:extLst>
          </p:cNvPr>
          <p:cNvSpPr/>
          <p:nvPr/>
        </p:nvSpPr>
        <p:spPr>
          <a:xfrm>
            <a:off x="382502" y="2384884"/>
            <a:ext cx="5288927" cy="4251527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12">
            <a:extLst>
              <a:ext uri="{FF2B5EF4-FFF2-40B4-BE49-F238E27FC236}">
                <a16:creationId xmlns:a16="http://schemas.microsoft.com/office/drawing/2014/main" id="{976CF082-53AC-8463-5667-BD8C2CE38812}"/>
              </a:ext>
            </a:extLst>
          </p:cNvPr>
          <p:cNvSpPr/>
          <p:nvPr/>
        </p:nvSpPr>
        <p:spPr>
          <a:xfrm>
            <a:off x="6315685" y="2384884"/>
            <a:ext cx="5288927" cy="4251527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1813533" y="2384884"/>
            <a:ext cx="2426864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문제점</a:t>
            </a:r>
          </a:p>
        </p:txBody>
      </p:sp>
      <p:sp>
        <p:nvSpPr>
          <p:cNvPr id="28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7746716" y="2384884"/>
            <a:ext cx="2426864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해결방법</a:t>
            </a:r>
            <a:endParaRPr lang="ko-KR" altLang="en-US" sz="2200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1920" y="2943092"/>
            <a:ext cx="51100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결측값</a:t>
            </a:r>
            <a:r>
              <a:rPr lang="ko-KR" altLang="en-US" dirty="0"/>
              <a:t> 다수 발생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사례</a:t>
            </a:r>
            <a:r>
              <a:rPr lang="en-US" altLang="ko-KR" dirty="0"/>
              <a:t>1)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대구광역시 </a:t>
            </a:r>
            <a:r>
              <a:rPr lang="en-US" altLang="ko-KR" dirty="0"/>
              <a:t>: </a:t>
            </a:r>
            <a:r>
              <a:rPr lang="ko-KR" altLang="en-US" dirty="0"/>
              <a:t>기존에 경상북도 소속이었으나</a:t>
            </a:r>
            <a:r>
              <a:rPr lang="en-US" altLang="ko-KR" dirty="0"/>
              <a:t>, </a:t>
            </a:r>
            <a:r>
              <a:rPr lang="ko-KR" altLang="en-US" dirty="0"/>
              <a:t>대구광역시 편입됨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세종특별자치시 </a:t>
            </a:r>
            <a:r>
              <a:rPr lang="en-US" altLang="ko-KR" dirty="0"/>
              <a:t>: </a:t>
            </a:r>
            <a:r>
              <a:rPr lang="ko-KR" altLang="en-US" dirty="0"/>
              <a:t>특별자치시로 </a:t>
            </a:r>
            <a:r>
              <a:rPr lang="ko-KR" altLang="en-US" dirty="0" err="1"/>
              <a:t>독립된지</a:t>
            </a:r>
            <a:r>
              <a:rPr lang="ko-KR" altLang="en-US" dirty="0"/>
              <a:t> 얼마 되지 않음</a:t>
            </a:r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사례</a:t>
            </a:r>
            <a:r>
              <a:rPr lang="en-US" altLang="ko-KR" dirty="0"/>
              <a:t>2</a:t>
            </a:r>
            <a:r>
              <a:rPr lang="en-US" altLang="ko-KR" dirty="0" smtClean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‘</a:t>
            </a:r>
            <a:r>
              <a:rPr lang="ko-KR" altLang="en-US" dirty="0" err="1" smtClean="0"/>
              <a:t>학교교과</a:t>
            </a:r>
            <a:r>
              <a:rPr lang="ko-KR" altLang="en-US" dirty="0" smtClean="0"/>
              <a:t> 사설학원 수</a:t>
            </a:r>
            <a:r>
              <a:rPr lang="en-US" altLang="ko-KR" dirty="0" smtClean="0"/>
              <a:t>’</a:t>
            </a:r>
          </a:p>
          <a:p>
            <a:pPr algn="ctr"/>
            <a:r>
              <a:rPr lang="ko-KR" altLang="en-US" dirty="0" smtClean="0"/>
              <a:t>많은 </a:t>
            </a:r>
            <a:r>
              <a:rPr lang="ko-KR" altLang="en-US" dirty="0" err="1" smtClean="0"/>
              <a:t>결측값</a:t>
            </a:r>
            <a:r>
              <a:rPr lang="ko-KR" altLang="en-US" dirty="0" smtClean="0"/>
              <a:t> 존재</a:t>
            </a:r>
            <a:r>
              <a:rPr lang="en-US" altLang="ko-KR" dirty="0" smtClean="0"/>
              <a:t>(0 or -)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6456833" y="2802487"/>
            <a:ext cx="500663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1) </a:t>
            </a:r>
            <a:r>
              <a:rPr lang="ko-KR" altLang="en-US" dirty="0"/>
              <a:t>더 큰 범주에서 시 단위 데이터를 구의 개수로 나누어 </a:t>
            </a:r>
            <a:r>
              <a:rPr lang="ko-KR" altLang="en-US" dirty="0" err="1"/>
              <a:t>구평균</a:t>
            </a:r>
            <a:r>
              <a:rPr lang="ko-KR" altLang="en-US" dirty="0"/>
              <a:t> 데이터 값으로 대체하여 최대한 중</a:t>
            </a:r>
            <a:r>
              <a:rPr lang="ko-KR" altLang="en-US" dirty="0" smtClean="0"/>
              <a:t>복된 </a:t>
            </a:r>
            <a:r>
              <a:rPr lang="ko-KR" altLang="en-US" dirty="0"/>
              <a:t>데이터가 없도록 구성하여 데이터의 무결성을 높였음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</a:t>
            </a:r>
            <a:r>
              <a:rPr lang="en-US" altLang="ko-KR" dirty="0"/>
              <a:t>)</a:t>
            </a:r>
            <a:r>
              <a:rPr lang="ko-KR" altLang="en-US" dirty="0"/>
              <a:t> '무결성 </a:t>
            </a:r>
            <a:r>
              <a:rPr lang="ko-KR" altLang="en-US" dirty="0" err="1"/>
              <a:t>제약조건'의</a:t>
            </a:r>
            <a:r>
              <a:rPr lang="ko-KR" altLang="en-US" dirty="0"/>
              <a:t> </a:t>
            </a:r>
            <a:r>
              <a:rPr lang="ko-KR" altLang="en-US" dirty="0" err="1"/>
              <a:t>Null</a:t>
            </a:r>
            <a:r>
              <a:rPr lang="ko-KR" altLang="en-US" dirty="0"/>
              <a:t> 무결성의 원칙에 따라 속성값에  </a:t>
            </a:r>
            <a:r>
              <a:rPr lang="ko-KR" altLang="en-US" dirty="0" err="1"/>
              <a:t>Null값이</a:t>
            </a:r>
            <a:r>
              <a:rPr lang="ko-KR" altLang="en-US" dirty="0"/>
              <a:t> 없도록 임의로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사설학원당</a:t>
            </a:r>
            <a:r>
              <a:rPr lang="ko-KR" altLang="en-US" dirty="0" smtClean="0"/>
              <a:t> 학생 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추가해주기도 하였다</a:t>
            </a:r>
            <a:r>
              <a:rPr lang="ko-KR" altLang="en-US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+</a:t>
            </a:r>
            <a:r>
              <a:rPr lang="ko-KR" altLang="en-US" dirty="0"/>
              <a:t>중</a:t>
            </a:r>
            <a:r>
              <a:rPr lang="en-US" altLang="ko-KR" dirty="0"/>
              <a:t>+</a:t>
            </a:r>
            <a:r>
              <a:rPr lang="ko-KR" altLang="en-US" dirty="0"/>
              <a:t>고 </a:t>
            </a:r>
            <a:r>
              <a:rPr lang="ko-KR" altLang="en-US" dirty="0" smtClean="0"/>
              <a:t>학생수 </a:t>
            </a:r>
            <a:r>
              <a:rPr lang="ko-KR" altLang="en-US" dirty="0"/>
              <a:t> </a:t>
            </a:r>
            <a:r>
              <a:rPr lang="en-US" altLang="ko-KR" b="1" dirty="0"/>
              <a:t>/</a:t>
            </a:r>
            <a:r>
              <a:rPr lang="en-US" altLang="ko-KR" dirty="0"/>
              <a:t> </a:t>
            </a:r>
            <a:r>
              <a:rPr lang="ko-KR" altLang="en-US" dirty="0" smtClean="0"/>
              <a:t> 사설학원 수</a:t>
            </a:r>
            <a:r>
              <a:rPr lang="en-US" altLang="ko-KR" sz="1400" dirty="0" smtClean="0"/>
              <a:t>(NULL</a:t>
            </a:r>
            <a:r>
              <a:rPr lang="ko-KR" altLang="en-US" sz="1400" dirty="0" smtClean="0"/>
              <a:t>값이면 </a:t>
            </a:r>
            <a:r>
              <a:rPr lang="ko-KR" altLang="en-US" sz="1400" dirty="0" err="1" smtClean="0"/>
              <a:t>도출불가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-&gt; 1</a:t>
            </a:r>
            <a:r>
              <a:rPr lang="ko-KR" altLang="en-US" sz="1400" dirty="0" smtClean="0"/>
              <a:t>로 대체</a:t>
            </a:r>
            <a:r>
              <a:rPr lang="en-US" altLang="ko-KR" sz="1400" dirty="0" smtClean="0"/>
              <a:t>)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42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856442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1.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수집</a:t>
            </a:r>
          </a:p>
        </p:txBody>
      </p:sp>
      <p:sp>
        <p:nvSpPr>
          <p:cNvPr id="55" name="사각형: 둥근 모서리 14">
            <a:extLst>
              <a:ext uri="{FF2B5EF4-FFF2-40B4-BE49-F238E27FC236}">
                <a16:creationId xmlns:a16="http://schemas.microsoft.com/office/drawing/2014/main" id="{8DCDE1AF-126B-0DA2-31F8-77B87D9BBE1B}"/>
              </a:ext>
            </a:extLst>
          </p:cNvPr>
          <p:cNvSpPr/>
          <p:nvPr/>
        </p:nvSpPr>
        <p:spPr>
          <a:xfrm>
            <a:off x="256812" y="2182648"/>
            <a:ext cx="11678376" cy="4558720"/>
          </a:xfrm>
          <a:prstGeom prst="roundRect">
            <a:avLst>
              <a:gd name="adj" fmla="val 4061"/>
            </a:avLst>
          </a:prstGeom>
          <a:solidFill>
            <a:schemeClr val="bg1">
              <a:lumMod val="6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텍스트 개체 틀 11">
            <a:extLst>
              <a:ext uri="{FF2B5EF4-FFF2-40B4-BE49-F238E27FC236}">
                <a16:creationId xmlns:a16="http://schemas.microsoft.com/office/drawing/2014/main" id="{E0C70963-EECD-44A6-3350-F4A2BBB37AEB}"/>
              </a:ext>
            </a:extLst>
          </p:cNvPr>
          <p:cNvSpPr txBox="1">
            <a:spLocks/>
          </p:cNvSpPr>
          <p:nvPr/>
        </p:nvSpPr>
        <p:spPr>
          <a:xfrm>
            <a:off x="7404834" y="2368252"/>
            <a:ext cx="3401769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Case 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② 리서치 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직접 수집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375461" y="2811348"/>
            <a:ext cx="5421642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텍스트 개체 틀 11">
            <a:extLst>
              <a:ext uri="{FF2B5EF4-FFF2-40B4-BE49-F238E27FC236}">
                <a16:creationId xmlns:a16="http://schemas.microsoft.com/office/drawing/2014/main" id="{071DFA8E-9CA5-5A2E-2321-E7FB8C77277E}"/>
              </a:ext>
            </a:extLst>
          </p:cNvPr>
          <p:cNvSpPr txBox="1">
            <a:spLocks/>
          </p:cNvSpPr>
          <p:nvPr/>
        </p:nvSpPr>
        <p:spPr>
          <a:xfrm>
            <a:off x="1418884" y="2368252"/>
            <a:ext cx="3334796" cy="406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Case 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① </a:t>
            </a:r>
            <a:r>
              <a:rPr lang="ko-KR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크롤링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자동 수집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사각형: 둥근 모서리 12">
            <a:extLst>
              <a:ext uri="{FF2B5EF4-FFF2-40B4-BE49-F238E27FC236}">
                <a16:creationId xmlns:a16="http://schemas.microsoft.com/office/drawing/2014/main" id="{D267BC10-1209-1794-67C4-984BCD357DA5}"/>
              </a:ext>
            </a:extLst>
          </p:cNvPr>
          <p:cNvSpPr/>
          <p:nvPr/>
        </p:nvSpPr>
        <p:spPr>
          <a:xfrm>
            <a:off x="6394897" y="2811348"/>
            <a:ext cx="5421642" cy="3744416"/>
          </a:xfrm>
          <a:prstGeom prst="roundRect">
            <a:avLst>
              <a:gd name="adj" fmla="val 92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00517" y="3400589"/>
            <a:ext cx="1625112" cy="16251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rcRect l="16213" r="16213"/>
          <a:stretch/>
        </p:blipFill>
        <p:spPr>
          <a:xfrm>
            <a:off x="1162994" y="3695080"/>
            <a:ext cx="700159" cy="10361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94392" y="5135526"/>
            <a:ext cx="18373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URL)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3713886" y="3400589"/>
            <a:ext cx="1625112" cy="16251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18" descr="Python (programming language) - Wikipedia">
            <a:extLst>
              <a:ext uri="{FF2B5EF4-FFF2-40B4-BE49-F238E27FC236}">
                <a16:creationId xmlns:a16="http://schemas.microsoft.com/office/drawing/2014/main" id="{AD1EA775-3E12-7C48-C406-CA922DF31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603" y="3781432"/>
            <a:ext cx="787679" cy="8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474712" y="5135526"/>
            <a:ext cx="21034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크롤링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(URL</a:t>
            </a:r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수집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십자형 27"/>
          <p:cNvSpPr/>
          <p:nvPr/>
        </p:nvSpPr>
        <p:spPr>
          <a:xfrm>
            <a:off x="2500491" y="3693879"/>
            <a:ext cx="1038532" cy="1038532"/>
          </a:xfrm>
          <a:prstGeom prst="plus">
            <a:avLst>
              <a:gd name="adj" fmla="val 384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03156" y="1000957"/>
            <a:ext cx="1585692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7328" t="19751" r="52240" b="25782"/>
          <a:stretch/>
        </p:blipFill>
        <p:spPr>
          <a:xfrm>
            <a:off x="4240321" y="833242"/>
            <a:ext cx="921136" cy="797094"/>
          </a:xfrm>
          <a:prstGeom prst="rect">
            <a:avLst/>
          </a:prstGeom>
        </p:spPr>
      </p:pic>
      <p:pic>
        <p:nvPicPr>
          <p:cNvPr id="78" name="그림 77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625860"/>
            <a:ext cx="3790192" cy="59872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76EB942E-7DAC-B49E-FA49-C2B61AF61982}"/>
              </a:ext>
            </a:extLst>
          </p:cNvPr>
          <p:cNvSpPr/>
          <p:nvPr/>
        </p:nvSpPr>
        <p:spPr>
          <a:xfrm>
            <a:off x="6950119" y="3445032"/>
            <a:ext cx="1625112" cy="16251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26FB4B-069B-6AAB-F284-266F7DC8C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3" r="16213"/>
          <a:stretch/>
        </p:blipFill>
        <p:spPr>
          <a:xfrm>
            <a:off x="7412596" y="3739523"/>
            <a:ext cx="700159" cy="103613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3D84C-6AEF-154B-AEFA-7E1F15C0BDAC}"/>
              </a:ext>
            </a:extLst>
          </p:cNvPr>
          <p:cNvSpPr/>
          <p:nvPr/>
        </p:nvSpPr>
        <p:spPr>
          <a:xfrm>
            <a:off x="7138146" y="5179969"/>
            <a:ext cx="12490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다운로드</a:t>
            </a:r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A7F99B2E-4025-EEE1-8260-317E05EAE496}"/>
              </a:ext>
            </a:extLst>
          </p:cNvPr>
          <p:cNvSpPr/>
          <p:nvPr/>
        </p:nvSpPr>
        <p:spPr>
          <a:xfrm>
            <a:off x="8750094" y="3738322"/>
            <a:ext cx="1038532" cy="1038532"/>
          </a:xfrm>
          <a:prstGeom prst="plus">
            <a:avLst>
              <a:gd name="adj" fmla="val 384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D110047-B72F-F22F-5E0C-3EBB16EC019E}"/>
              </a:ext>
            </a:extLst>
          </p:cNvPr>
          <p:cNvSpPr/>
          <p:nvPr/>
        </p:nvSpPr>
        <p:spPr>
          <a:xfrm>
            <a:off x="10020354" y="3562996"/>
            <a:ext cx="1625112" cy="162511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C464818-61CC-BA1B-F126-23DEDF7D9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501" y="3986130"/>
            <a:ext cx="824818" cy="7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B75917-AF8F-36DB-C12C-BE11F9D0F4D7}"/>
              </a:ext>
            </a:extLst>
          </p:cNvPr>
          <p:cNvSpPr/>
          <p:nvPr/>
        </p:nvSpPr>
        <p:spPr>
          <a:xfrm>
            <a:off x="10208381" y="5279827"/>
            <a:ext cx="12490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엑셀파일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다운로드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사각형: 둥근 모서리 296">
            <a:extLst>
              <a:ext uri="{FF2B5EF4-FFF2-40B4-BE49-F238E27FC236}">
                <a16:creationId xmlns:a16="http://schemas.microsoft.com/office/drawing/2014/main" id="{637D7D75-6426-C866-173B-00DED4522F7C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25" name="사각형: 둥근 모서리 297">
            <a:extLst>
              <a:ext uri="{FF2B5EF4-FFF2-40B4-BE49-F238E27FC236}">
                <a16:creationId xmlns:a16="http://schemas.microsoft.com/office/drawing/2014/main" id="{B8A8A612-C2AB-A325-66C3-C11A8E3E0887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26" name="사각형: 둥근 모서리 297">
            <a:extLst>
              <a:ext uri="{FF2B5EF4-FFF2-40B4-BE49-F238E27FC236}">
                <a16:creationId xmlns:a16="http://schemas.microsoft.com/office/drawing/2014/main" id="{2825BFD3-F1BA-215F-CBEB-86E8848145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27" name="사각형: 둥근 모서리 297">
            <a:extLst>
              <a:ext uri="{FF2B5EF4-FFF2-40B4-BE49-F238E27FC236}">
                <a16:creationId xmlns:a16="http://schemas.microsoft.com/office/drawing/2014/main" id="{690A5EE7-1937-51EA-B4D8-5854972280EE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617233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432506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정리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2" name="모서리가 둥근 직사각형 50">
            <a:extLst>
              <a:ext uri="{FF2B5EF4-FFF2-40B4-BE49-F238E27FC236}">
                <a16:creationId xmlns:a16="http://schemas.microsoft.com/office/drawing/2014/main" id="{13800E6C-D118-3078-670D-FEF9D1E183F7}"/>
              </a:ext>
            </a:extLst>
          </p:cNvPr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5FFF02-670D-E4F7-7AE3-27261B581CCE}"/>
              </a:ext>
            </a:extLst>
          </p:cNvPr>
          <p:cNvSpPr/>
          <p:nvPr/>
        </p:nvSpPr>
        <p:spPr>
          <a:xfrm>
            <a:off x="4314102" y="1000957"/>
            <a:ext cx="356379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정리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6A65A5-3E21-519F-810D-10C2D842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20650" r="30263" b="7522"/>
          <a:stretch/>
        </p:blipFill>
        <p:spPr bwMode="auto">
          <a:xfrm>
            <a:off x="3291721" y="826181"/>
            <a:ext cx="792088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ta management - Free edit tools icons">
            <a:extLst>
              <a:ext uri="{FF2B5EF4-FFF2-40B4-BE49-F238E27FC236}">
                <a16:creationId xmlns:a16="http://schemas.microsoft.com/office/drawing/2014/main" id="{837FE5E8-2150-99E2-B2A1-2FC09DBA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250" y="826181"/>
            <a:ext cx="811216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31B5F468-22BF-6128-5EA6-C8F342EAC4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462622"/>
            <a:ext cx="3790192" cy="512874"/>
          </a:xfrm>
          <a:prstGeom prst="rect">
            <a:avLst/>
          </a:prstGeom>
        </p:spPr>
      </p:pic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56BB3F92-7A93-9C55-129D-2A72C00BE977}"/>
              </a:ext>
            </a:extLst>
          </p:cNvPr>
          <p:cNvSpPr/>
          <p:nvPr/>
        </p:nvSpPr>
        <p:spPr>
          <a:xfrm>
            <a:off x="256812" y="2008517"/>
            <a:ext cx="11678376" cy="4732851"/>
          </a:xfrm>
          <a:prstGeom prst="roundRect">
            <a:avLst>
              <a:gd name="adj" fmla="val 4061"/>
            </a:avLst>
          </a:prstGeom>
          <a:solidFill>
            <a:schemeClr val="bg1">
              <a:lumMod val="6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F0479EC9-D595-5266-70FB-6C5B5CDD8AFE}"/>
              </a:ext>
            </a:extLst>
          </p:cNvPr>
          <p:cNvSpPr/>
          <p:nvPr/>
        </p:nvSpPr>
        <p:spPr>
          <a:xfrm>
            <a:off x="517430" y="2811348"/>
            <a:ext cx="5148571" cy="3744416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B7477FE9-0F92-87BA-10F5-EB5DD8BB2B9C}"/>
              </a:ext>
            </a:extLst>
          </p:cNvPr>
          <p:cNvSpPr txBox="1">
            <a:spLocks/>
          </p:cNvSpPr>
          <p:nvPr/>
        </p:nvSpPr>
        <p:spPr>
          <a:xfrm>
            <a:off x="1036768" y="2099062"/>
            <a:ext cx="4411160" cy="5987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Case 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① 연도 기준 정리</a:t>
            </a:r>
            <a:endParaRPr lang="en-US" altLang="ko-KR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99C3A92C-AE94-7F8B-528E-46B9363A88CE}"/>
              </a:ext>
            </a:extLst>
          </p:cNvPr>
          <p:cNvSpPr txBox="1">
            <a:spLocks/>
          </p:cNvSpPr>
          <p:nvPr/>
        </p:nvSpPr>
        <p:spPr>
          <a:xfrm>
            <a:off x="6894705" y="2099062"/>
            <a:ext cx="4411160" cy="6403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Case 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② </a:t>
            </a:r>
            <a:r>
              <a:rPr lang="ko-KR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지역명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업데이트</a:t>
            </a:r>
            <a:endParaRPr lang="en-US" altLang="ko-KR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사각형: 둥근 모서리 12">
            <a:extLst>
              <a:ext uri="{FF2B5EF4-FFF2-40B4-BE49-F238E27FC236}">
                <a16:creationId xmlns:a16="http://schemas.microsoft.com/office/drawing/2014/main" id="{AC13D145-BF44-5EED-8051-FDACC03D917A}"/>
              </a:ext>
            </a:extLst>
          </p:cNvPr>
          <p:cNvSpPr/>
          <p:nvPr/>
        </p:nvSpPr>
        <p:spPr>
          <a:xfrm>
            <a:off x="6526000" y="2811348"/>
            <a:ext cx="5148571" cy="3744416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A7C76F3-CEF3-AFC0-57E9-8CA21673B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05523"/>
              </p:ext>
            </p:extLst>
          </p:nvPr>
        </p:nvGraphicFramePr>
        <p:xfrm>
          <a:off x="805462" y="2956207"/>
          <a:ext cx="4572507" cy="3454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169">
                  <a:extLst>
                    <a:ext uri="{9D8B030D-6E8A-4147-A177-3AD203B41FA5}">
                      <a16:colId xmlns:a16="http://schemas.microsoft.com/office/drawing/2014/main" val="2401765841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2134498927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1345268757"/>
                    </a:ext>
                  </a:extLst>
                </a:gridCol>
              </a:tblGrid>
              <a:tr h="57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시군구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연도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변수</a:t>
                      </a:r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41322"/>
                  </a:ext>
                </a:extLst>
              </a:tr>
              <a:tr h="57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수원시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10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106596"/>
                  </a:ext>
                </a:extLst>
              </a:tr>
              <a:tr h="57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성남시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906780"/>
                  </a:ext>
                </a:extLst>
              </a:tr>
              <a:tr h="57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용인시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3041"/>
                  </a:ext>
                </a:extLst>
              </a:tr>
              <a:tr h="57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안양시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40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229971"/>
                  </a:ext>
                </a:extLst>
              </a:tr>
              <a:tr h="57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과천시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50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10401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C94F721-D29A-2D1B-6CF5-C91BA7336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581609"/>
              </p:ext>
            </p:extLst>
          </p:nvPr>
        </p:nvGraphicFramePr>
        <p:xfrm>
          <a:off x="6693881" y="2956207"/>
          <a:ext cx="4812808" cy="1727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6404">
                  <a:extLst>
                    <a:ext uri="{9D8B030D-6E8A-4147-A177-3AD203B41FA5}">
                      <a16:colId xmlns:a16="http://schemas.microsoft.com/office/drawing/2014/main" val="2401765841"/>
                    </a:ext>
                  </a:extLst>
                </a:gridCol>
                <a:gridCol w="2406404">
                  <a:extLst>
                    <a:ext uri="{9D8B030D-6E8A-4147-A177-3AD203B41FA5}">
                      <a16:colId xmlns:a16="http://schemas.microsoft.com/office/drawing/2014/main" val="1345268757"/>
                    </a:ext>
                  </a:extLst>
                </a:gridCol>
              </a:tblGrid>
              <a:tr h="57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기존 </a:t>
                      </a:r>
                      <a:r>
                        <a:rPr lang="ko-KR" altLang="en-US" b="1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지역명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신규 </a:t>
                      </a:r>
                      <a:r>
                        <a:rPr lang="ko-KR" altLang="en-US" b="1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지역명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41322"/>
                  </a:ext>
                </a:extLst>
              </a:tr>
              <a:tr h="57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경상북도 군위군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대구광역시 군위군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106596"/>
                  </a:ext>
                </a:extLst>
              </a:tr>
              <a:tr h="57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인천광역시 남구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인천광역시 </a:t>
                      </a:r>
                      <a:r>
                        <a:rPr lang="ko-KR" altLang="en-US" dirty="0" err="1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미추홀구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906780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CB7795-E168-FF21-D572-A5E8C1A0F68E}"/>
              </a:ext>
            </a:extLst>
          </p:cNvPr>
          <p:cNvGrpSpPr/>
          <p:nvPr/>
        </p:nvGrpSpPr>
        <p:grpSpPr>
          <a:xfrm>
            <a:off x="7031986" y="4878587"/>
            <a:ext cx="4136599" cy="1386970"/>
            <a:chOff x="6942319" y="4878587"/>
            <a:chExt cx="4136599" cy="1386970"/>
          </a:xfrm>
        </p:grpSpPr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E6182574-873C-1D7E-A921-0FC01989C5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7" t="7501" r="17479" b="7648"/>
            <a:stretch/>
          </p:blipFill>
          <p:spPr bwMode="auto">
            <a:xfrm>
              <a:off x="6942319" y="4947521"/>
              <a:ext cx="1409701" cy="1249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AB1DA9B4-78FA-1D3C-BF2A-532F609FFA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1" t="1539" r="9181" b="13333"/>
            <a:stretch/>
          </p:blipFill>
          <p:spPr bwMode="auto">
            <a:xfrm>
              <a:off x="9669217" y="4878587"/>
              <a:ext cx="1409701" cy="1386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오른쪽 화살표 89">
              <a:extLst>
                <a:ext uri="{FF2B5EF4-FFF2-40B4-BE49-F238E27FC236}">
                  <a16:creationId xmlns:a16="http://schemas.microsoft.com/office/drawing/2014/main" id="{AA804976-1C8B-AAD0-5E6C-51A36044F19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8727363" y="5263022"/>
              <a:ext cx="566511" cy="618101"/>
            </a:xfrm>
            <a:prstGeom prst="rightArrow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rgbClr val="4F81B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453" tIns="66453" rIns="66453" bIns="66453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EECE1"/>
                </a:buClr>
                <a:defRPr/>
              </a:pPr>
              <a:endParaRPr lang="ko-KR" altLang="en-US" sz="1292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04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432506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결측치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확인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3" name="모서리가 둥근 직사각형 50">
            <a:extLst>
              <a:ext uri="{FF2B5EF4-FFF2-40B4-BE49-F238E27FC236}">
                <a16:creationId xmlns:a16="http://schemas.microsoft.com/office/drawing/2014/main" id="{BE54AECB-90EB-1F4D-6E48-E75FF72A15AC}"/>
              </a:ext>
            </a:extLst>
          </p:cNvPr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88D790-A289-CA60-CE0D-F7402FD2CB2F}"/>
              </a:ext>
            </a:extLst>
          </p:cNvPr>
          <p:cNvGrpSpPr/>
          <p:nvPr/>
        </p:nvGrpSpPr>
        <p:grpSpPr>
          <a:xfrm>
            <a:off x="3291721" y="826181"/>
            <a:ext cx="5608558" cy="811216"/>
            <a:chOff x="3323692" y="826181"/>
            <a:chExt cx="5608558" cy="8112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7134D1-3F9C-D06D-9EF5-15133086E8F8}"/>
                </a:ext>
              </a:extLst>
            </p:cNvPr>
            <p:cNvSpPr/>
            <p:nvPr/>
          </p:nvSpPr>
          <p:spPr>
            <a:xfrm>
              <a:off x="4314102" y="1000957"/>
              <a:ext cx="3563797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sz="2400" b="1" dirty="0" err="1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전처리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2400" b="1" dirty="0" err="1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결측치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확인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D589376-1269-0124-F8C5-66689C8065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3" t="20650" r="30263" b="7522"/>
            <a:stretch/>
          </p:blipFill>
          <p:spPr bwMode="auto">
            <a:xfrm>
              <a:off x="3323692" y="826181"/>
              <a:ext cx="792088" cy="81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F396027-CDBD-0A67-978C-A14718FF8B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0" t="17529" r="27460" b="39752"/>
            <a:stretch/>
          </p:blipFill>
          <p:spPr bwMode="auto">
            <a:xfrm>
              <a:off x="8076222" y="826181"/>
              <a:ext cx="856028" cy="81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48E7FFB7-CC4F-4810-1926-2F7B8E216CCA}"/>
              </a:ext>
            </a:extLst>
          </p:cNvPr>
          <p:cNvSpPr/>
          <p:nvPr/>
        </p:nvSpPr>
        <p:spPr>
          <a:xfrm>
            <a:off x="256812" y="2008517"/>
            <a:ext cx="11678376" cy="4732851"/>
          </a:xfrm>
          <a:prstGeom prst="roundRect">
            <a:avLst>
              <a:gd name="adj" fmla="val 4061"/>
            </a:avLst>
          </a:prstGeom>
          <a:solidFill>
            <a:schemeClr val="bg1">
              <a:lumMod val="6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CC8CE1CA-9262-892C-8435-37D4EA7C6A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462622"/>
            <a:ext cx="3790192" cy="512874"/>
          </a:xfrm>
          <a:prstGeom prst="rect">
            <a:avLst/>
          </a:prstGeom>
        </p:spPr>
      </p:pic>
      <p:sp>
        <p:nvSpPr>
          <p:cNvPr id="19" name="사각형: 둥근 모서리 12">
            <a:extLst>
              <a:ext uri="{FF2B5EF4-FFF2-40B4-BE49-F238E27FC236}">
                <a16:creationId xmlns:a16="http://schemas.microsoft.com/office/drawing/2014/main" id="{976CF082-53AC-8463-5667-BD8C2CE38812}"/>
              </a:ext>
            </a:extLst>
          </p:cNvPr>
          <p:cNvSpPr/>
          <p:nvPr/>
        </p:nvSpPr>
        <p:spPr>
          <a:xfrm>
            <a:off x="517430" y="2811348"/>
            <a:ext cx="5148571" cy="3744416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1">
            <a:extLst>
              <a:ext uri="{FF2B5EF4-FFF2-40B4-BE49-F238E27FC236}">
                <a16:creationId xmlns:a16="http://schemas.microsoft.com/office/drawing/2014/main" id="{93AA20FF-3C0A-A26C-2409-B2151E813403}"/>
              </a:ext>
            </a:extLst>
          </p:cNvPr>
          <p:cNvSpPr txBox="1">
            <a:spLocks/>
          </p:cNvSpPr>
          <p:nvPr/>
        </p:nvSpPr>
        <p:spPr>
          <a:xfrm>
            <a:off x="1036768" y="2099062"/>
            <a:ext cx="4411160" cy="5987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Case 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① 부분 </a:t>
            </a:r>
            <a:r>
              <a:rPr lang="ko-KR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결측치</a:t>
            </a:r>
            <a:endParaRPr lang="en-US" altLang="ko-KR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시군구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결측치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시도 평균으로 대체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텍스트 개체 틀 11">
            <a:extLst>
              <a:ext uri="{FF2B5EF4-FFF2-40B4-BE49-F238E27FC236}">
                <a16:creationId xmlns:a16="http://schemas.microsoft.com/office/drawing/2014/main" id="{8234B18D-961D-7301-BD97-3F3F91E0E365}"/>
              </a:ext>
            </a:extLst>
          </p:cNvPr>
          <p:cNvSpPr txBox="1">
            <a:spLocks/>
          </p:cNvSpPr>
          <p:nvPr/>
        </p:nvSpPr>
        <p:spPr>
          <a:xfrm>
            <a:off x="6894705" y="2099062"/>
            <a:ext cx="4411160" cy="6403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Case 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② 특정 연도 전체가 </a:t>
            </a:r>
            <a:r>
              <a:rPr lang="ko-KR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결측치</a:t>
            </a:r>
            <a:endParaRPr lang="en-US" altLang="ko-KR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가장 최근 연도로 데이터 대체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사각형: 둥근 모서리 12">
            <a:extLst>
              <a:ext uri="{FF2B5EF4-FFF2-40B4-BE49-F238E27FC236}">
                <a16:creationId xmlns:a16="http://schemas.microsoft.com/office/drawing/2014/main" id="{12ED4919-FBD6-B1D1-570E-642A53E4C700}"/>
              </a:ext>
            </a:extLst>
          </p:cNvPr>
          <p:cNvSpPr/>
          <p:nvPr/>
        </p:nvSpPr>
        <p:spPr>
          <a:xfrm>
            <a:off x="6526000" y="2811348"/>
            <a:ext cx="5148571" cy="3744416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7" name="표 206">
            <a:extLst>
              <a:ext uri="{FF2B5EF4-FFF2-40B4-BE49-F238E27FC236}">
                <a16:creationId xmlns:a16="http://schemas.microsoft.com/office/drawing/2014/main" id="{F8CC529F-04FB-4AEC-699B-7ECACF223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73905"/>
              </p:ext>
            </p:extLst>
          </p:nvPr>
        </p:nvGraphicFramePr>
        <p:xfrm>
          <a:off x="805462" y="2962632"/>
          <a:ext cx="4572507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169">
                  <a:extLst>
                    <a:ext uri="{9D8B030D-6E8A-4147-A177-3AD203B41FA5}">
                      <a16:colId xmlns:a16="http://schemas.microsoft.com/office/drawing/2014/main" val="2401765841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2134498927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1345268757"/>
                    </a:ext>
                  </a:extLst>
                </a:gridCol>
              </a:tblGrid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시군구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2015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2016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41322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06596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906780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3041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안양시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29971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과천시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04017"/>
                  </a:ext>
                </a:extLst>
              </a:tr>
            </a:tbl>
          </a:graphicData>
        </a:graphic>
      </p:graphicFrame>
      <p:graphicFrame>
        <p:nvGraphicFramePr>
          <p:cNvPr id="208" name="표 207">
            <a:extLst>
              <a:ext uri="{FF2B5EF4-FFF2-40B4-BE49-F238E27FC236}">
                <a16:creationId xmlns:a16="http://schemas.microsoft.com/office/drawing/2014/main" id="{F2BCADF9-1618-DDE9-5706-557CC0584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476273"/>
              </p:ext>
            </p:extLst>
          </p:nvPr>
        </p:nvGraphicFramePr>
        <p:xfrm>
          <a:off x="805462" y="5715641"/>
          <a:ext cx="4572507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169">
                  <a:extLst>
                    <a:ext uri="{9D8B030D-6E8A-4147-A177-3AD203B41FA5}">
                      <a16:colId xmlns:a16="http://schemas.microsoft.com/office/drawing/2014/main" val="2401765841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2134498927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1345268757"/>
                    </a:ext>
                  </a:extLst>
                </a:gridCol>
              </a:tblGrid>
              <a:tr h="139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시군구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2015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2016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41322"/>
                  </a:ext>
                </a:extLst>
              </a:tr>
              <a:tr h="139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경기도 평균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04017"/>
                  </a:ext>
                </a:extLst>
              </a:tr>
            </a:tbl>
          </a:graphicData>
        </a:graphic>
      </p:graphicFrame>
      <p:sp>
        <p:nvSpPr>
          <p:cNvPr id="209" name="오른쪽 화살표 89">
            <a:extLst>
              <a:ext uri="{FF2B5EF4-FFF2-40B4-BE49-F238E27FC236}">
                <a16:creationId xmlns:a16="http://schemas.microsoft.com/office/drawing/2014/main" id="{7933603E-B7E3-C79B-3976-9455D568831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2867215" y="4957178"/>
            <a:ext cx="449000" cy="910282"/>
          </a:xfrm>
          <a:prstGeom prst="rightArrow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aphicFrame>
        <p:nvGraphicFramePr>
          <p:cNvPr id="210" name="표 209">
            <a:extLst>
              <a:ext uri="{FF2B5EF4-FFF2-40B4-BE49-F238E27FC236}">
                <a16:creationId xmlns:a16="http://schemas.microsoft.com/office/drawing/2014/main" id="{A4878518-434A-56D0-E177-12A3C88BF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193449"/>
              </p:ext>
            </p:extLst>
          </p:nvPr>
        </p:nvGraphicFramePr>
        <p:xfrm>
          <a:off x="6814033" y="2962632"/>
          <a:ext cx="457250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501">
                  <a:extLst>
                    <a:ext uri="{9D8B030D-6E8A-4147-A177-3AD203B41FA5}">
                      <a16:colId xmlns:a16="http://schemas.microsoft.com/office/drawing/2014/main" val="2401765841"/>
                    </a:ext>
                  </a:extLst>
                </a:gridCol>
                <a:gridCol w="914501">
                  <a:extLst>
                    <a:ext uri="{9D8B030D-6E8A-4147-A177-3AD203B41FA5}">
                      <a16:colId xmlns:a16="http://schemas.microsoft.com/office/drawing/2014/main" val="2134498927"/>
                    </a:ext>
                  </a:extLst>
                </a:gridCol>
                <a:gridCol w="914501">
                  <a:extLst>
                    <a:ext uri="{9D8B030D-6E8A-4147-A177-3AD203B41FA5}">
                      <a16:colId xmlns:a16="http://schemas.microsoft.com/office/drawing/2014/main" val="1345268757"/>
                    </a:ext>
                  </a:extLst>
                </a:gridCol>
                <a:gridCol w="914501">
                  <a:extLst>
                    <a:ext uri="{9D8B030D-6E8A-4147-A177-3AD203B41FA5}">
                      <a16:colId xmlns:a16="http://schemas.microsoft.com/office/drawing/2014/main" val="1701148696"/>
                    </a:ext>
                  </a:extLst>
                </a:gridCol>
                <a:gridCol w="914501">
                  <a:extLst>
                    <a:ext uri="{9D8B030D-6E8A-4147-A177-3AD203B41FA5}">
                      <a16:colId xmlns:a16="http://schemas.microsoft.com/office/drawing/2014/main" val="1424226635"/>
                    </a:ext>
                  </a:extLst>
                </a:gridCol>
              </a:tblGrid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시군구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2015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2016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2017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2018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41322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06596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성남시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9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906780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용인시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73041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안양시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8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29971"/>
                  </a:ext>
                </a:extLst>
              </a:tr>
              <a:tr h="290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과천시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04017"/>
                  </a:ext>
                </a:extLst>
              </a:tr>
            </a:tbl>
          </a:graphicData>
        </a:graphic>
      </p:graphicFrame>
      <p:graphicFrame>
        <p:nvGraphicFramePr>
          <p:cNvPr id="211" name="표 210">
            <a:extLst>
              <a:ext uri="{FF2B5EF4-FFF2-40B4-BE49-F238E27FC236}">
                <a16:creationId xmlns:a16="http://schemas.microsoft.com/office/drawing/2014/main" id="{CD378D29-C9A1-251D-0713-EBAE1B064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63976"/>
              </p:ext>
            </p:extLst>
          </p:nvPr>
        </p:nvGraphicFramePr>
        <p:xfrm>
          <a:off x="6814032" y="5715641"/>
          <a:ext cx="4572507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169">
                  <a:extLst>
                    <a:ext uri="{9D8B030D-6E8A-4147-A177-3AD203B41FA5}">
                      <a16:colId xmlns:a16="http://schemas.microsoft.com/office/drawing/2014/main" val="2401765841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2134498927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1345268757"/>
                    </a:ext>
                  </a:extLst>
                </a:gridCol>
              </a:tblGrid>
              <a:tr h="139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시군구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2015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2016</a:t>
                      </a:r>
                      <a:endParaRPr lang="ko-KR" altLang="en-US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441322"/>
                  </a:ext>
                </a:extLst>
              </a:tr>
              <a:tr h="139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수원시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</a:t>
                      </a:r>
                      <a:endParaRPr lang="ko-KR" altLang="en-US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04017"/>
                  </a:ext>
                </a:extLst>
              </a:tr>
            </a:tbl>
          </a:graphicData>
        </a:graphic>
      </p:graphicFrame>
      <p:sp>
        <p:nvSpPr>
          <p:cNvPr id="212" name="오른쪽 화살표 89">
            <a:extLst>
              <a:ext uri="{FF2B5EF4-FFF2-40B4-BE49-F238E27FC236}">
                <a16:creationId xmlns:a16="http://schemas.microsoft.com/office/drawing/2014/main" id="{A13B8293-0F5D-6D18-F499-08721DE1E836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8875785" y="4957177"/>
            <a:ext cx="449000" cy="910282"/>
          </a:xfrm>
          <a:prstGeom prst="rightArrow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144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843319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4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kumimoji="1" lang="en-US" altLang="ko-KR" sz="48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3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432506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스케일링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3BDE6E-5B9E-F6AC-B889-71334670ED95}"/>
              </a:ext>
            </a:extLst>
          </p:cNvPr>
          <p:cNvGrpSpPr/>
          <p:nvPr/>
        </p:nvGrpSpPr>
        <p:grpSpPr>
          <a:xfrm>
            <a:off x="207339" y="795037"/>
            <a:ext cx="11777322" cy="5946331"/>
            <a:chOff x="207339" y="795037"/>
            <a:chExt cx="11777322" cy="5946331"/>
          </a:xfrm>
        </p:grpSpPr>
        <p:sp>
          <p:nvSpPr>
            <p:cNvPr id="13" name="사각형: 둥근 모서리 14">
              <a:extLst>
                <a:ext uri="{FF2B5EF4-FFF2-40B4-BE49-F238E27FC236}">
                  <a16:creationId xmlns:a16="http://schemas.microsoft.com/office/drawing/2014/main" id="{56BB3F92-7A93-9C55-129D-2A72C00BE977}"/>
                </a:ext>
              </a:extLst>
            </p:cNvPr>
            <p:cNvSpPr/>
            <p:nvPr/>
          </p:nvSpPr>
          <p:spPr>
            <a:xfrm>
              <a:off x="256812" y="2008517"/>
              <a:ext cx="11678376" cy="4732851"/>
            </a:xfrm>
            <a:prstGeom prst="roundRect">
              <a:avLst>
                <a:gd name="adj" fmla="val 4061"/>
              </a:avLst>
            </a:prstGeom>
            <a:solidFill>
              <a:schemeClr val="bg1">
                <a:lumMod val="6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모서리가 둥근 직사각형 50">
              <a:extLst>
                <a:ext uri="{FF2B5EF4-FFF2-40B4-BE49-F238E27FC236}">
                  <a16:creationId xmlns:a16="http://schemas.microsoft.com/office/drawing/2014/main" id="{13800E6C-D118-3078-670D-FEF9D1E183F7}"/>
                </a:ext>
              </a:extLst>
            </p:cNvPr>
            <p:cNvSpPr/>
            <p:nvPr/>
          </p:nvSpPr>
          <p:spPr>
            <a:xfrm>
              <a:off x="207339" y="795037"/>
              <a:ext cx="11777322" cy="87201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12" name="그림 11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31B5F468-22BF-6128-5EA6-C8F342EAC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200904" y="1462622"/>
              <a:ext cx="3790192" cy="51287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5FFF02-670D-E4F7-7AE3-27261B581CCE}"/>
                </a:ext>
              </a:extLst>
            </p:cNvPr>
            <p:cNvSpPr/>
            <p:nvPr/>
          </p:nvSpPr>
          <p:spPr>
            <a:xfrm>
              <a:off x="4482418" y="1000957"/>
              <a:ext cx="3227165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sz="2400" b="1" dirty="0" err="1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전처리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스케일링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36A65A5-3E21-519F-810D-10C2D84216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3" t="20650" r="30263" b="7522"/>
            <a:stretch/>
          </p:blipFill>
          <p:spPr bwMode="auto">
            <a:xfrm>
              <a:off x="3291721" y="826181"/>
              <a:ext cx="792088" cy="81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01CB0B06-AC1A-0276-AE57-D12901D72C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4" t="12994" r="12387" b="13277"/>
            <a:stretch/>
          </p:blipFill>
          <p:spPr bwMode="auto">
            <a:xfrm>
              <a:off x="8112224" y="825436"/>
              <a:ext cx="811216" cy="81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F13461B-5C1B-D024-7C40-B1B1E14BB0A3}"/>
                </a:ext>
              </a:extLst>
            </p:cNvPr>
            <p:cNvGrpSpPr/>
            <p:nvPr/>
          </p:nvGrpSpPr>
          <p:grpSpPr>
            <a:xfrm>
              <a:off x="407557" y="2174204"/>
              <a:ext cx="11376887" cy="4401477"/>
              <a:chOff x="407556" y="2285835"/>
              <a:chExt cx="11376887" cy="4401477"/>
            </a:xfrm>
          </p:grpSpPr>
          <p:sp>
            <p:nvSpPr>
              <p:cNvPr id="3" name="사각형: 둥근 모서리 12">
                <a:extLst>
                  <a:ext uri="{FF2B5EF4-FFF2-40B4-BE49-F238E27FC236}">
                    <a16:creationId xmlns:a16="http://schemas.microsoft.com/office/drawing/2014/main" id="{9208E870-F7CD-895F-EBCD-FB36D8A44D95}"/>
                  </a:ext>
                </a:extLst>
              </p:cNvPr>
              <p:cNvSpPr/>
              <p:nvPr/>
            </p:nvSpPr>
            <p:spPr>
              <a:xfrm>
                <a:off x="407556" y="2305281"/>
                <a:ext cx="3683474" cy="4382031"/>
              </a:xfrm>
              <a:prstGeom prst="roundRect">
                <a:avLst>
                  <a:gd name="adj" fmla="val 5884"/>
                </a:avLst>
              </a:prstGeom>
              <a:solidFill>
                <a:schemeClr val="bg1">
                  <a:lumMod val="95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C535F6C4-2885-D0AD-0FB5-7140CC76F954}"/>
                  </a:ext>
                </a:extLst>
              </p:cNvPr>
              <p:cNvSpPr/>
              <p:nvPr/>
            </p:nvSpPr>
            <p:spPr>
              <a:xfrm>
                <a:off x="414777" y="2305281"/>
                <a:ext cx="3669032" cy="715675"/>
              </a:xfrm>
              <a:prstGeom prst="roundRect">
                <a:avLst>
                  <a:gd name="adj" fmla="val 2637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텍스트 개체 틀 11">
                <a:extLst>
                  <a:ext uri="{FF2B5EF4-FFF2-40B4-BE49-F238E27FC236}">
                    <a16:creationId xmlns:a16="http://schemas.microsoft.com/office/drawing/2014/main" id="{7527A79A-6575-2906-B791-965BCB7AE1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794" y="3105273"/>
                <a:ext cx="3344998" cy="13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변수별로 최대값과 최소값의 </a:t>
                </a:r>
                <a:r>
                  <a:rPr lang="ko-KR" altLang="en-US" sz="2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차이값을</a:t>
                </a:r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기준으로 평균을 산출하는 기법</a:t>
                </a:r>
                <a:endPara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899661" y="4740153"/>
                    <a:ext cx="2699264" cy="113075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ko-KR" altLang="en-US" sz="36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661" y="4740153"/>
                    <a:ext cx="2699264" cy="113075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사각형: 둥근 모서리 12">
                <a:extLst>
                  <a:ext uri="{FF2B5EF4-FFF2-40B4-BE49-F238E27FC236}">
                    <a16:creationId xmlns:a16="http://schemas.microsoft.com/office/drawing/2014/main" id="{A0111798-AEAF-0272-31B9-1BFED18BDBC8}"/>
                  </a:ext>
                </a:extLst>
              </p:cNvPr>
              <p:cNvSpPr/>
              <p:nvPr/>
            </p:nvSpPr>
            <p:spPr>
              <a:xfrm>
                <a:off x="4255816" y="2305281"/>
                <a:ext cx="3682800" cy="4382031"/>
              </a:xfrm>
              <a:prstGeom prst="roundRect">
                <a:avLst>
                  <a:gd name="adj" fmla="val 5884"/>
                </a:avLst>
              </a:prstGeom>
              <a:solidFill>
                <a:schemeClr val="bg1">
                  <a:lumMod val="95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텍스트 개체 틀 11">
                <a:extLst>
                  <a:ext uri="{FF2B5EF4-FFF2-40B4-BE49-F238E27FC236}">
                    <a16:creationId xmlns:a16="http://schemas.microsoft.com/office/drawing/2014/main" id="{B2F1BAC7-8B1A-9590-7DA3-726C4238EA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8756" y="3104964"/>
                <a:ext cx="3354489" cy="1368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변수별로 </a:t>
                </a:r>
                <a:r>
                  <a: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</a:t>
                </a:r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분위 수와 </a:t>
                </a:r>
                <a:r>
                  <a: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</a:t>
                </a:r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분위 수의 </a:t>
                </a:r>
                <a:r>
                  <a:rPr lang="ko-KR" altLang="en-US" sz="2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차이값을</a:t>
                </a:r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기준으로 평균을 산출하는 기법</a:t>
                </a:r>
                <a:endPara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393643" y="4740153"/>
                    <a:ext cx="3404715" cy="11486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𝑚𝑒𝑑𝑖𝑎𝑛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ko-KR" altLang="en-US" sz="36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3643" y="4740153"/>
                    <a:ext cx="3404715" cy="11486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사각형: 둥근 모서리 12">
                <a:extLst>
                  <a:ext uri="{FF2B5EF4-FFF2-40B4-BE49-F238E27FC236}">
                    <a16:creationId xmlns:a16="http://schemas.microsoft.com/office/drawing/2014/main" id="{9208E870-F7CD-895F-EBCD-FB36D8A44D95}"/>
                  </a:ext>
                </a:extLst>
              </p:cNvPr>
              <p:cNvSpPr/>
              <p:nvPr/>
            </p:nvSpPr>
            <p:spPr>
              <a:xfrm>
                <a:off x="8100969" y="2285835"/>
                <a:ext cx="3683474" cy="4382031"/>
              </a:xfrm>
              <a:prstGeom prst="roundRect">
                <a:avLst>
                  <a:gd name="adj" fmla="val 5884"/>
                </a:avLst>
              </a:prstGeom>
              <a:solidFill>
                <a:schemeClr val="bg1">
                  <a:lumMod val="95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텍스트 개체 틀 11">
                <a:extLst>
                  <a:ext uri="{FF2B5EF4-FFF2-40B4-BE49-F238E27FC236}">
                    <a16:creationId xmlns:a16="http://schemas.microsoft.com/office/drawing/2014/main" id="{7527A79A-6575-2906-B791-965BCB7AE1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0207" y="3105273"/>
                <a:ext cx="3344998" cy="13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/>
                  <a:t>데이터를 표준화하여 모든 특성의 범위를 비슷하게 </a:t>
                </a:r>
                <a:endParaRPr lang="en-US" altLang="ko-KR" sz="2400" b="1" dirty="0"/>
              </a:p>
              <a:p>
                <a:pPr algn="ctr"/>
                <a:r>
                  <a:rPr lang="ko-KR" altLang="en-US" sz="2400" b="1" dirty="0"/>
                  <a:t>맞추는 기법</a:t>
                </a:r>
                <a:endPara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8420C70-AC62-6619-8459-FE7632C30016}"/>
                      </a:ext>
                    </a:extLst>
                  </p:cNvPr>
                  <p:cNvSpPr txBox="1"/>
                  <p:nvPr/>
                </p:nvSpPr>
                <p:spPr>
                  <a:xfrm>
                    <a:off x="8571786" y="4740153"/>
                    <a:ext cx="2741840" cy="111190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5400" dirty="0"/>
                      <a:t>Z 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54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sz="5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oMath>
                    </a14:m>
                    <a:endParaRPr lang="ko-KR" altLang="en-US" sz="5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8420C70-AC62-6619-8459-FE7632C300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1786" y="4740153"/>
                    <a:ext cx="2741840" cy="111190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5111" t="-12568" b="-180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텍스트 개체 틀 11">
                <a:extLst>
                  <a:ext uri="{FF2B5EF4-FFF2-40B4-BE49-F238E27FC236}">
                    <a16:creationId xmlns:a16="http://schemas.microsoft.com/office/drawing/2014/main" id="{D9DDAD26-60D0-89F1-553D-4DEBCCD372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757" y="2363756"/>
                <a:ext cx="3619072" cy="598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Case </a:t>
                </a:r>
                <a:r>
                  <a:rPr lang="ko-KR" altLang="en-US" sz="2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① </a:t>
                </a:r>
                <a:r>
                  <a:rPr lang="en-US" altLang="ko-KR" sz="2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min-max scaling</a:t>
                </a: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2171E1F3-7C3D-F008-9AE7-F501A719AE61}"/>
                  </a:ext>
                </a:extLst>
              </p:cNvPr>
              <p:cNvSpPr/>
              <p:nvPr/>
            </p:nvSpPr>
            <p:spPr>
              <a:xfrm>
                <a:off x="4262700" y="2305281"/>
                <a:ext cx="3669032" cy="715675"/>
              </a:xfrm>
              <a:prstGeom prst="roundRect">
                <a:avLst>
                  <a:gd name="adj" fmla="val 2637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텍스트 개체 틀 11">
                <a:extLst>
                  <a:ext uri="{FF2B5EF4-FFF2-40B4-BE49-F238E27FC236}">
                    <a16:creationId xmlns:a16="http://schemas.microsoft.com/office/drawing/2014/main" id="{FDCA346E-7EA3-92EB-5268-FBEE11277F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1270" y="2342931"/>
                <a:ext cx="3371893" cy="6403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Case </a:t>
                </a:r>
                <a:r>
                  <a:rPr lang="ko-KR" altLang="en-US" sz="2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② </a:t>
                </a:r>
                <a:r>
                  <a:rPr lang="en-US" altLang="ko-KR" sz="2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robust scaling</a:t>
                </a: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ED064AD9-C08A-C130-844A-3EE81B8E4B9E}"/>
                  </a:ext>
                </a:extLst>
              </p:cNvPr>
              <p:cNvSpPr/>
              <p:nvPr/>
            </p:nvSpPr>
            <p:spPr>
              <a:xfrm>
                <a:off x="8100969" y="2285835"/>
                <a:ext cx="3669032" cy="715675"/>
              </a:xfrm>
              <a:prstGeom prst="roundRect">
                <a:avLst>
                  <a:gd name="adj" fmla="val 263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텍스트 개체 틀 11">
                <a:extLst>
                  <a:ext uri="{FF2B5EF4-FFF2-40B4-BE49-F238E27FC236}">
                    <a16:creationId xmlns:a16="http://schemas.microsoft.com/office/drawing/2014/main" id="{FDCA346E-7EA3-92EB-5268-FBEE11277F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1475" y="2323485"/>
                <a:ext cx="3528021" cy="6403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lvl="0" indent="0" algn="just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None/>
                  <a:defRPr sz="1600" b="0" kern="120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defRPr>
                </a:lvl1pPr>
                <a:lvl2pPr marL="914423" lvl="1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34" lvl="2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46" lvl="3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57" lvl="4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69" lvl="5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80" lvl="6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91" lvl="7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903" lvl="8" indent="-317508" algn="l" defTabSz="914400" rtl="0" eaLnBrk="1" latin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Case ③</a:t>
                </a:r>
                <a:r>
                  <a:rPr lang="ko-KR" altLang="en-US" sz="2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altLang="ko-KR" sz="2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standard scaling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72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12">
            <a:extLst>
              <a:ext uri="{FF2B5EF4-FFF2-40B4-BE49-F238E27FC236}">
                <a16:creationId xmlns:a16="http://schemas.microsoft.com/office/drawing/2014/main" id="{58787F4B-6995-1ABC-1CEE-A521857DB085}"/>
              </a:ext>
            </a:extLst>
          </p:cNvPr>
          <p:cNvSpPr/>
          <p:nvPr/>
        </p:nvSpPr>
        <p:spPr>
          <a:xfrm>
            <a:off x="6270487" y="1904875"/>
            <a:ext cx="5714174" cy="4833143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6845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스케일링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2" name="모서리가 둥근 직사각형 50">
            <a:extLst>
              <a:ext uri="{FF2B5EF4-FFF2-40B4-BE49-F238E27FC236}">
                <a16:creationId xmlns:a16="http://schemas.microsoft.com/office/drawing/2014/main" id="{13800E6C-D118-3078-670D-FEF9D1E183F7}"/>
              </a:ext>
            </a:extLst>
          </p:cNvPr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2" name="그림 11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31B5F468-22BF-6128-5EA6-C8F342EAC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462622"/>
            <a:ext cx="3790192" cy="5128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FFF02-670D-E4F7-7AE3-27261B581CCE}"/>
              </a:ext>
            </a:extLst>
          </p:cNvPr>
          <p:cNvSpPr/>
          <p:nvPr/>
        </p:nvSpPr>
        <p:spPr>
          <a:xfrm>
            <a:off x="4482420" y="1000957"/>
            <a:ext cx="32271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스케일링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6A65A5-3E21-519F-810D-10C2D842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20650" r="30263" b="7522"/>
          <a:stretch/>
        </p:blipFill>
        <p:spPr bwMode="auto">
          <a:xfrm>
            <a:off x="3291721" y="826181"/>
            <a:ext cx="792088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246D57B1-181D-3E32-4407-2394C039C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12994" r="12387" b="13277"/>
          <a:stretch/>
        </p:blipFill>
        <p:spPr bwMode="auto">
          <a:xfrm>
            <a:off x="8112224" y="825436"/>
            <a:ext cx="811216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 descr="standardscailing_전체변수.PNG">
            <a:extLst>
              <a:ext uri="{FF2B5EF4-FFF2-40B4-BE49-F238E27FC236}">
                <a16:creationId xmlns:a16="http://schemas.microsoft.com/office/drawing/2014/main" id="{CD226CAC-8492-DA18-FD4F-602350E86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39" y="1904875"/>
            <a:ext cx="5516643" cy="4835108"/>
          </a:xfrm>
          <a:prstGeom prst="roundRect">
            <a:avLst>
              <a:gd name="adj" fmla="val 386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2655D76-569D-DD0D-94EC-E797B72FCE76}"/>
              </a:ext>
            </a:extLst>
          </p:cNvPr>
          <p:cNvSpPr txBox="1"/>
          <p:nvPr/>
        </p:nvSpPr>
        <p:spPr>
          <a:xfrm>
            <a:off x="7462787" y="5114756"/>
            <a:ext cx="3123576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결정계수</a:t>
            </a: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0.346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다중공선성</a:t>
            </a: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385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FCD695-5071-A971-37B3-1C9DC2F48D8C}"/>
              </a:ext>
            </a:extLst>
          </p:cNvPr>
          <p:cNvSpPr txBox="1"/>
          <p:nvPr/>
        </p:nvSpPr>
        <p:spPr>
          <a:xfrm>
            <a:off x="7246096" y="1904875"/>
            <a:ext cx="3762957" cy="74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Standard</a:t>
            </a:r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3353414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12">
            <a:extLst>
              <a:ext uri="{FF2B5EF4-FFF2-40B4-BE49-F238E27FC236}">
                <a16:creationId xmlns:a16="http://schemas.microsoft.com/office/drawing/2014/main" id="{58787F4B-6995-1ABC-1CEE-A521857DB085}"/>
              </a:ext>
            </a:extLst>
          </p:cNvPr>
          <p:cNvSpPr/>
          <p:nvPr/>
        </p:nvSpPr>
        <p:spPr>
          <a:xfrm>
            <a:off x="6270487" y="1904875"/>
            <a:ext cx="5714174" cy="4833143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6845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스케일링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2" name="모서리가 둥근 직사각형 50">
            <a:extLst>
              <a:ext uri="{FF2B5EF4-FFF2-40B4-BE49-F238E27FC236}">
                <a16:creationId xmlns:a16="http://schemas.microsoft.com/office/drawing/2014/main" id="{13800E6C-D118-3078-670D-FEF9D1E183F7}"/>
              </a:ext>
            </a:extLst>
          </p:cNvPr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2" name="그림 11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31B5F468-22BF-6128-5EA6-C8F342EAC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462622"/>
            <a:ext cx="3790192" cy="5128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FFF02-670D-E4F7-7AE3-27261B581CCE}"/>
              </a:ext>
            </a:extLst>
          </p:cNvPr>
          <p:cNvSpPr/>
          <p:nvPr/>
        </p:nvSpPr>
        <p:spPr>
          <a:xfrm>
            <a:off x="4482420" y="1000957"/>
            <a:ext cx="32271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스케일링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6A65A5-3E21-519F-810D-10C2D842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20650" r="30263" b="7522"/>
          <a:stretch/>
        </p:blipFill>
        <p:spPr bwMode="auto">
          <a:xfrm>
            <a:off x="3291721" y="826181"/>
            <a:ext cx="792088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246D57B1-181D-3E32-4407-2394C039C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12994" r="12387" b="13277"/>
          <a:stretch/>
        </p:blipFill>
        <p:spPr bwMode="auto">
          <a:xfrm>
            <a:off x="8112224" y="825436"/>
            <a:ext cx="811216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2655D76-569D-DD0D-94EC-E797B72FCE76}"/>
              </a:ext>
            </a:extLst>
          </p:cNvPr>
          <p:cNvSpPr txBox="1"/>
          <p:nvPr/>
        </p:nvSpPr>
        <p:spPr>
          <a:xfrm>
            <a:off x="7462787" y="5114756"/>
            <a:ext cx="3123576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결정계수</a:t>
            </a: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0.346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다중공선성</a:t>
            </a: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212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FCD695-5071-A971-37B3-1C9DC2F48D8C}"/>
              </a:ext>
            </a:extLst>
          </p:cNvPr>
          <p:cNvSpPr txBox="1"/>
          <p:nvPr/>
        </p:nvSpPr>
        <p:spPr>
          <a:xfrm>
            <a:off x="7246096" y="1904875"/>
            <a:ext cx="3762957" cy="74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Robust Scaling</a:t>
            </a:r>
          </a:p>
        </p:txBody>
      </p:sp>
      <p:pic>
        <p:nvPicPr>
          <p:cNvPr id="3" name="그림 2" descr="robustscailing_전체변수.PNG">
            <a:extLst>
              <a:ext uri="{FF2B5EF4-FFF2-40B4-BE49-F238E27FC236}">
                <a16:creationId xmlns:a16="http://schemas.microsoft.com/office/drawing/2014/main" id="{3E4A350D-28C6-2E2A-1225-AB6656F26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34" y="1889439"/>
            <a:ext cx="5714174" cy="4848579"/>
          </a:xfrm>
          <a:prstGeom prst="roundRect">
            <a:avLst>
              <a:gd name="adj" fmla="val 34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97749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12">
            <a:extLst>
              <a:ext uri="{FF2B5EF4-FFF2-40B4-BE49-F238E27FC236}">
                <a16:creationId xmlns:a16="http://schemas.microsoft.com/office/drawing/2014/main" id="{58787F4B-6995-1ABC-1CEE-A521857DB085}"/>
              </a:ext>
            </a:extLst>
          </p:cNvPr>
          <p:cNvSpPr/>
          <p:nvPr/>
        </p:nvSpPr>
        <p:spPr>
          <a:xfrm>
            <a:off x="6270487" y="1904875"/>
            <a:ext cx="5714174" cy="4833143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6845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스케일링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2" name="모서리가 둥근 직사각형 50">
            <a:extLst>
              <a:ext uri="{FF2B5EF4-FFF2-40B4-BE49-F238E27FC236}">
                <a16:creationId xmlns:a16="http://schemas.microsoft.com/office/drawing/2014/main" id="{13800E6C-D118-3078-670D-FEF9D1E183F7}"/>
              </a:ext>
            </a:extLst>
          </p:cNvPr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2" name="그림 11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31B5F468-22BF-6128-5EA6-C8F342EAC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462622"/>
            <a:ext cx="3790192" cy="5128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FFF02-670D-E4F7-7AE3-27261B581CCE}"/>
              </a:ext>
            </a:extLst>
          </p:cNvPr>
          <p:cNvSpPr/>
          <p:nvPr/>
        </p:nvSpPr>
        <p:spPr>
          <a:xfrm>
            <a:off x="4482420" y="1000957"/>
            <a:ext cx="32271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스케일링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6A65A5-3E21-519F-810D-10C2D842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20650" r="30263" b="7522"/>
          <a:stretch/>
        </p:blipFill>
        <p:spPr bwMode="auto">
          <a:xfrm>
            <a:off x="3291721" y="826181"/>
            <a:ext cx="792088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246D57B1-181D-3E32-4407-2394C039C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12994" r="12387" b="13277"/>
          <a:stretch/>
        </p:blipFill>
        <p:spPr bwMode="auto">
          <a:xfrm>
            <a:off x="8112224" y="825436"/>
            <a:ext cx="811216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2655D76-569D-DD0D-94EC-E797B72FCE76}"/>
              </a:ext>
            </a:extLst>
          </p:cNvPr>
          <p:cNvSpPr txBox="1"/>
          <p:nvPr/>
        </p:nvSpPr>
        <p:spPr>
          <a:xfrm>
            <a:off x="6570608" y="5255433"/>
            <a:ext cx="5113933" cy="148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결정계수</a:t>
            </a: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0.346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다중공선성</a:t>
            </a: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</a:t>
            </a:r>
            <a:r>
              <a:rPr lang="en-US" altLang="ko-KR" sz="3200" dirty="0"/>
              <a:t>805</a:t>
            </a:r>
            <a:endParaRPr lang="en-US" altLang="ko-KR" sz="3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FCD695-5071-A971-37B3-1C9DC2F48D8C}"/>
              </a:ext>
            </a:extLst>
          </p:cNvPr>
          <p:cNvSpPr txBox="1"/>
          <p:nvPr/>
        </p:nvSpPr>
        <p:spPr>
          <a:xfrm>
            <a:off x="7246096" y="1904875"/>
            <a:ext cx="3762957" cy="74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Min-Max Scaling</a:t>
            </a:r>
          </a:p>
        </p:txBody>
      </p:sp>
      <p:pic>
        <p:nvPicPr>
          <p:cNvPr id="8" name="그림 7" descr="minmaxscailing_전체변수.PNG">
            <a:extLst>
              <a:ext uri="{FF2B5EF4-FFF2-40B4-BE49-F238E27FC236}">
                <a16:creationId xmlns:a16="http://schemas.microsoft.com/office/drawing/2014/main" id="{24032387-8656-4701-9CB0-F8A59225F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39" y="1907767"/>
            <a:ext cx="4842000" cy="4842000"/>
          </a:xfrm>
          <a:prstGeom prst="roundRect">
            <a:avLst>
              <a:gd name="adj" fmla="val 29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13685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12">
            <a:extLst>
              <a:ext uri="{FF2B5EF4-FFF2-40B4-BE49-F238E27FC236}">
                <a16:creationId xmlns:a16="http://schemas.microsoft.com/office/drawing/2014/main" id="{58787F4B-6995-1ABC-1CEE-A521857DB085}"/>
              </a:ext>
            </a:extLst>
          </p:cNvPr>
          <p:cNvSpPr/>
          <p:nvPr/>
        </p:nvSpPr>
        <p:spPr>
          <a:xfrm>
            <a:off x="6270487" y="1904875"/>
            <a:ext cx="5714174" cy="4833143"/>
          </a:xfrm>
          <a:prstGeom prst="roundRect">
            <a:avLst>
              <a:gd name="adj" fmla="val 5884"/>
            </a:avLst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6845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스케일링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2" name="모서리가 둥근 직사각형 50">
            <a:extLst>
              <a:ext uri="{FF2B5EF4-FFF2-40B4-BE49-F238E27FC236}">
                <a16:creationId xmlns:a16="http://schemas.microsoft.com/office/drawing/2014/main" id="{13800E6C-D118-3078-670D-FEF9D1E183F7}"/>
              </a:ext>
            </a:extLst>
          </p:cNvPr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2" name="그림 11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31B5F468-22BF-6128-5EA6-C8F342EAC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462622"/>
            <a:ext cx="3790192" cy="5128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5FFF02-670D-E4F7-7AE3-27261B581CCE}"/>
              </a:ext>
            </a:extLst>
          </p:cNvPr>
          <p:cNvSpPr/>
          <p:nvPr/>
        </p:nvSpPr>
        <p:spPr>
          <a:xfrm>
            <a:off x="4482420" y="1000957"/>
            <a:ext cx="32271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스케일링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36A65A5-3E21-519F-810D-10C2D8421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20650" r="30263" b="7522"/>
          <a:stretch/>
        </p:blipFill>
        <p:spPr bwMode="auto">
          <a:xfrm>
            <a:off x="3291721" y="826181"/>
            <a:ext cx="792088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246D57B1-181D-3E32-4407-2394C039C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12994" r="12387" b="13277"/>
          <a:stretch/>
        </p:blipFill>
        <p:spPr bwMode="auto">
          <a:xfrm>
            <a:off x="8112224" y="825436"/>
            <a:ext cx="811216" cy="8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2655D76-569D-DD0D-94EC-E797B72FCE76}"/>
              </a:ext>
            </a:extLst>
          </p:cNvPr>
          <p:cNvSpPr txBox="1"/>
          <p:nvPr/>
        </p:nvSpPr>
        <p:spPr>
          <a:xfrm>
            <a:off x="6570608" y="5255433"/>
            <a:ext cx="5113933" cy="148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결정계수</a:t>
            </a: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0.805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다중공선성</a:t>
            </a:r>
            <a:r>
              <a: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: </a:t>
            </a:r>
            <a:r>
              <a:rPr lang="en-US" altLang="ko-KR" sz="3200" dirty="0"/>
              <a:t>3,720,000,000</a:t>
            </a:r>
            <a:endParaRPr lang="en-US" altLang="ko-KR" sz="3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FCD695-5071-A971-37B3-1C9DC2F48D8C}"/>
              </a:ext>
            </a:extLst>
          </p:cNvPr>
          <p:cNvSpPr txBox="1"/>
          <p:nvPr/>
        </p:nvSpPr>
        <p:spPr>
          <a:xfrm>
            <a:off x="7246096" y="1904875"/>
            <a:ext cx="3762957" cy="74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Unscaled</a:t>
            </a:r>
          </a:p>
        </p:txBody>
      </p:sp>
      <p:pic>
        <p:nvPicPr>
          <p:cNvPr id="14" name="그림 13" descr="통합변수회귀분석결과.PNG">
            <a:extLst>
              <a:ext uri="{FF2B5EF4-FFF2-40B4-BE49-F238E27FC236}">
                <a16:creationId xmlns:a16="http://schemas.microsoft.com/office/drawing/2014/main" id="{D198C239-8EE4-CD93-B006-70A31AF72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39" y="1872971"/>
            <a:ext cx="5214652" cy="4842177"/>
          </a:xfrm>
          <a:prstGeom prst="roundRect">
            <a:avLst>
              <a:gd name="adj" fmla="val 18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42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통합변수회귀분석결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20" y="3720050"/>
            <a:ext cx="3000396" cy="2786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 descr="standardscailing_전체변수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20" y="791040"/>
            <a:ext cx="3000396" cy="26297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 descr="robustscailing_전체변수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2" y="813532"/>
            <a:ext cx="2786082" cy="2643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 descr="minmaxscailing_전체변수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2" y="3757635"/>
            <a:ext cx="2786082" cy="2786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2521396" y="29060"/>
            <a:ext cx="10858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다중회귀분석결과</a:t>
            </a:r>
            <a:r>
              <a:rPr lang="en-US" altLang="ko-KR" b="1" dirty="0"/>
              <a:t>(1) </a:t>
            </a:r>
            <a:r>
              <a:rPr lang="ko-KR" altLang="en-US" b="1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독립변수 </a:t>
            </a:r>
            <a:r>
              <a:rPr lang="en-US" altLang="ko-KR" b="1" dirty="0"/>
              <a:t>: cofog</a:t>
            </a:r>
            <a:r>
              <a:rPr lang="ko-KR" altLang="en-US" b="1" dirty="0"/>
              <a:t>변수 </a:t>
            </a:r>
            <a:r>
              <a:rPr lang="en-US" altLang="ko-KR" b="1" dirty="0"/>
              <a:t>/ </a:t>
            </a:r>
            <a:r>
              <a:rPr lang="ko-KR" altLang="en-US" b="1" dirty="0"/>
              <a:t>종속변수 </a:t>
            </a:r>
            <a:r>
              <a:rPr lang="en-US" altLang="ko-KR" b="1" dirty="0"/>
              <a:t>: </a:t>
            </a:r>
            <a:r>
              <a:rPr lang="ko-KR" altLang="en-US" b="1" dirty="0"/>
              <a:t>지방소멸지수</a:t>
            </a:r>
            <a:r>
              <a:rPr lang="en-US" altLang="ko-KR" b="1" dirty="0"/>
              <a:t>] 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이상적 케이스 </a:t>
            </a:r>
            <a:r>
              <a:rPr lang="en-US" altLang="ko-KR" sz="1400" dirty="0"/>
              <a:t>:</a:t>
            </a:r>
            <a:r>
              <a:rPr lang="ko-KR" altLang="en-US" sz="1400" dirty="0"/>
              <a:t>결정계수</a:t>
            </a:r>
            <a:r>
              <a:rPr lang="en-US" altLang="ko-KR" sz="1400" dirty="0"/>
              <a:t>[R-squared] : </a:t>
            </a:r>
            <a:r>
              <a:rPr lang="ko-KR" altLang="en-US" sz="1400" dirty="0"/>
              <a:t>독립변수의 설명력</a:t>
            </a:r>
            <a:r>
              <a:rPr lang="en-US" altLang="ko-KR" sz="1400" dirty="0"/>
              <a:t>(1</a:t>
            </a:r>
            <a:r>
              <a:rPr lang="ko-KR" altLang="en-US" sz="1400" dirty="0"/>
              <a:t> 근접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/</a:t>
            </a:r>
            <a:r>
              <a:rPr lang="ko-KR" altLang="en-US" sz="1400" dirty="0"/>
              <a:t>다중공선성</a:t>
            </a:r>
            <a:r>
              <a:rPr lang="en-US" altLang="ko-KR" sz="1400" dirty="0"/>
              <a:t>[Cond. No.] &lt; 30)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881158" y="3399352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Unscaled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38282" y="500042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Standard Scaler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238876" y="3448049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Minmax Scaler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38876" y="500042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Robust Scaler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10116" y="1643050"/>
            <a:ext cx="1643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결정계수</a:t>
            </a:r>
            <a:r>
              <a:rPr lang="en-US" altLang="ko-KR" dirty="0"/>
              <a:t> : </a:t>
            </a:r>
          </a:p>
          <a:p>
            <a:r>
              <a:rPr lang="en-US" altLang="ko-KR" dirty="0"/>
              <a:t>0.346</a:t>
            </a:r>
          </a:p>
          <a:p>
            <a:r>
              <a:rPr lang="ko-KR" altLang="en-US" dirty="0"/>
              <a:t>다중공선성</a:t>
            </a:r>
            <a:r>
              <a:rPr lang="en-US" altLang="ko-KR" dirty="0"/>
              <a:t> :</a:t>
            </a:r>
          </a:p>
          <a:p>
            <a:r>
              <a:rPr lang="en-US" altLang="ko-KR" dirty="0"/>
              <a:t>212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81554" y="4500571"/>
            <a:ext cx="1428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결정계수</a:t>
            </a:r>
            <a:r>
              <a:rPr lang="en-US" altLang="ko-KR" dirty="0"/>
              <a:t> : </a:t>
            </a:r>
          </a:p>
          <a:p>
            <a:r>
              <a:rPr lang="en-US" altLang="ko-KR" dirty="0"/>
              <a:t>0.891</a:t>
            </a:r>
          </a:p>
          <a:p>
            <a:r>
              <a:rPr lang="ko-KR" altLang="en-US" dirty="0"/>
              <a:t>다중공선성</a:t>
            </a:r>
            <a:r>
              <a:rPr lang="en-US" altLang="ko-KR" dirty="0"/>
              <a:t> :</a:t>
            </a:r>
            <a:br>
              <a:rPr lang="en-US" altLang="ko-KR" dirty="0"/>
            </a:br>
            <a:r>
              <a:rPr lang="en-US" altLang="ko-KR" dirty="0"/>
              <a:t>3,720,000,000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67834" y="1571612"/>
            <a:ext cx="1928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결정계수</a:t>
            </a:r>
            <a:r>
              <a:rPr lang="en-US" altLang="ko-KR" dirty="0"/>
              <a:t> : </a:t>
            </a:r>
          </a:p>
          <a:p>
            <a:r>
              <a:rPr lang="en-US" altLang="ko-KR" dirty="0"/>
              <a:t>0.346</a:t>
            </a:r>
          </a:p>
          <a:p>
            <a:r>
              <a:rPr lang="ko-KR" altLang="en-US" dirty="0"/>
              <a:t>다중공선성</a:t>
            </a:r>
            <a:r>
              <a:rPr lang="en-US" altLang="ko-KR" dirty="0"/>
              <a:t> :</a:t>
            </a:r>
          </a:p>
          <a:p>
            <a:r>
              <a:rPr lang="en-US" altLang="ko-KR" dirty="0"/>
              <a:t>385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67834" y="4500570"/>
            <a:ext cx="1500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결정계수</a:t>
            </a:r>
            <a:r>
              <a:rPr lang="en-US" altLang="ko-KR" dirty="0"/>
              <a:t> : </a:t>
            </a:r>
          </a:p>
          <a:p>
            <a:r>
              <a:rPr lang="en-US" altLang="ko-KR" dirty="0"/>
              <a:t>0.346</a:t>
            </a:r>
          </a:p>
          <a:p>
            <a:r>
              <a:rPr lang="ko-KR" altLang="en-US" dirty="0"/>
              <a:t>다중공선성</a:t>
            </a:r>
            <a:r>
              <a:rPr lang="en-US" altLang="ko-KR" dirty="0"/>
              <a:t> :</a:t>
            </a:r>
          </a:p>
          <a:p>
            <a:r>
              <a:rPr lang="en-US" altLang="ko-KR" dirty="0"/>
              <a:t>805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7408" y="6507741"/>
            <a:ext cx="105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결과해석 </a:t>
            </a:r>
            <a:r>
              <a:rPr lang="en-US" altLang="ko-KR" b="1" dirty="0"/>
              <a:t>: </a:t>
            </a:r>
            <a:r>
              <a:rPr lang="ko-KR" altLang="en-US" b="1" dirty="0" err="1"/>
              <a:t>다중공선성이</a:t>
            </a:r>
            <a:r>
              <a:rPr lang="ko-KR" altLang="en-US" b="1" dirty="0"/>
              <a:t> 일부 해소 되었지만 스케일링 이전의 변수들을 모델에 적용해보기로 함</a:t>
            </a:r>
            <a:r>
              <a:rPr lang="en-US" altLang="ko-KR" dirty="0"/>
              <a:t>.</a:t>
            </a:r>
            <a:r>
              <a:rPr lang="ko-KR" altLang="en-US" dirty="0"/>
              <a:t>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4432506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- 2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다중공선성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5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2" name="모서리가 둥근 직사각형 50">
            <a:extLst>
              <a:ext uri="{FF2B5EF4-FFF2-40B4-BE49-F238E27FC236}">
                <a16:creationId xmlns:a16="http://schemas.microsoft.com/office/drawing/2014/main" id="{13800E6C-D118-3078-670D-FEF9D1E183F7}"/>
              </a:ext>
            </a:extLst>
          </p:cNvPr>
          <p:cNvSpPr/>
          <p:nvPr/>
        </p:nvSpPr>
        <p:spPr>
          <a:xfrm>
            <a:off x="207339" y="795782"/>
            <a:ext cx="11777322" cy="8720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2" name="그림 11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31B5F468-22BF-6128-5EA6-C8F342EAC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00904" y="1462622"/>
            <a:ext cx="3790192" cy="512874"/>
          </a:xfrm>
          <a:prstGeom prst="rect">
            <a:avLst/>
          </a:prstGeom>
        </p:spPr>
      </p:pic>
      <p:sp>
        <p:nvSpPr>
          <p:cNvPr id="13" name="사각형: 둥근 모서리 14">
            <a:extLst>
              <a:ext uri="{FF2B5EF4-FFF2-40B4-BE49-F238E27FC236}">
                <a16:creationId xmlns:a16="http://schemas.microsoft.com/office/drawing/2014/main" id="{56BB3F92-7A93-9C55-129D-2A72C00BE977}"/>
              </a:ext>
            </a:extLst>
          </p:cNvPr>
          <p:cNvSpPr/>
          <p:nvPr/>
        </p:nvSpPr>
        <p:spPr>
          <a:xfrm>
            <a:off x="256812" y="2008517"/>
            <a:ext cx="11678376" cy="4732851"/>
          </a:xfrm>
          <a:prstGeom prst="roundRect">
            <a:avLst>
              <a:gd name="adj" fmla="val 4061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84BB1B-A5B0-2F0C-8E1C-3AEE8BC4420E}"/>
              </a:ext>
            </a:extLst>
          </p:cNvPr>
          <p:cNvGrpSpPr/>
          <p:nvPr/>
        </p:nvGrpSpPr>
        <p:grpSpPr>
          <a:xfrm>
            <a:off x="893422" y="2207082"/>
            <a:ext cx="10405156" cy="4335720"/>
            <a:chOff x="893423" y="2045608"/>
            <a:chExt cx="10405156" cy="43357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1F975C-67CE-4BF3-8618-05EEF3105AAE}"/>
                </a:ext>
              </a:extLst>
            </p:cNvPr>
            <p:cNvSpPr txBox="1"/>
            <p:nvPr/>
          </p:nvSpPr>
          <p:spPr>
            <a:xfrm>
              <a:off x="893423" y="2045608"/>
              <a:ext cx="10405156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회귀모형, 로지스틱 모형 등에서는 변수 간 상관관계가 높은 변수들</a:t>
              </a:r>
              <a:endPara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en-US" altLang="ko-KR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VIF</a:t>
              </a: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값이</a:t>
              </a:r>
              <a:r>
                <a:rPr lang="en-US" altLang="ko-KR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10 이상일) 경우, </a:t>
              </a:r>
              <a:r>
                <a:rPr lang="ko-KR" altLang="en-US" sz="2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다중공선성을 고려하여 </a:t>
              </a: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해당 변수를 적절히 </a:t>
              </a:r>
              <a:r>
                <a:rPr lang="ko-KR" altLang="en-US" sz="2400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제외시도</a:t>
              </a:r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6ECF1C-11F9-7A3E-187A-5D2272034762}"/>
                </a:ext>
              </a:extLst>
            </p:cNvPr>
            <p:cNvSpPr txBox="1"/>
            <p:nvPr/>
          </p:nvSpPr>
          <p:spPr>
            <a:xfrm>
              <a:off x="893423" y="3582805"/>
              <a:ext cx="10405156" cy="2798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" panose="02000503000000020004" pitchFamily="50" charset="-127"/>
                  <a:ea typeface="Pretendard" panose="02000503000000020004"/>
                  <a:cs typeface="Pretendard" panose="02000503000000020004" pitchFamily="50" charset="-127"/>
                </a:rPr>
                <a:t>②</a:t>
              </a:r>
              <a:r>
                <a:rPr lang="ko-KR" altLang="en-US" sz="2400" dirty="0" err="1">
                  <a:ea typeface="Pretendard" panose="02000503000000020004"/>
                </a:rPr>
                <a:t>머신러닝을</a:t>
              </a:r>
              <a:r>
                <a:rPr lang="ko-KR" altLang="en-US" sz="2400" dirty="0">
                  <a:ea typeface="Pretendard" panose="02000503000000020004"/>
                </a:rPr>
                <a:t> 활용한 </a:t>
              </a:r>
              <a:r>
                <a:rPr lang="ko-KR" altLang="en-US" sz="2400" dirty="0" err="1">
                  <a:ea typeface="Pretendard" panose="02000503000000020004"/>
                </a:rPr>
                <a:t>분류모델은</a:t>
              </a:r>
              <a:r>
                <a:rPr lang="ko-KR" altLang="en-US" sz="2400" dirty="0">
                  <a:ea typeface="Pretendard" panose="02000503000000020004"/>
                </a:rPr>
                <a:t> 다중공선성이 높은 변수들도 반영하여 설명력을 높일 수 있는 가능성이 있으므로</a:t>
              </a:r>
              <a:r>
                <a:rPr lang="en-US" altLang="ko-KR" sz="2400" dirty="0">
                  <a:ea typeface="Pretendard" panose="02000503000000020004"/>
                </a:rPr>
                <a:t>,</a:t>
              </a:r>
              <a:r>
                <a:rPr lang="ko-KR" altLang="en-US" sz="2400" dirty="0">
                  <a:ea typeface="Pretendard" panose="02000503000000020004"/>
                </a:rPr>
                <a:t> </a:t>
              </a:r>
              <a:r>
                <a:rPr lang="ko-KR" altLang="en-US" sz="2400" b="1" u="sng" dirty="0">
                  <a:ea typeface="Pretendard" panose="02000503000000020004"/>
                </a:rPr>
                <a:t>본 프로젝트에서도 다중공선성에 대한 고려를 하지만 앞서 제시한 변수들을 최대한 반영하여 모델의 성능을 비교하면서 변수를 반영하는 방식으로 활용하기로 했음</a:t>
              </a:r>
            </a:p>
            <a:p>
              <a:pPr>
                <a:lnSpc>
                  <a:spcPct val="150000"/>
                </a:lnSpc>
              </a:pPr>
              <a:endPara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EA493D6-F8D9-749F-3AB0-9B0237670C44}"/>
              </a:ext>
            </a:extLst>
          </p:cNvPr>
          <p:cNvGrpSpPr/>
          <p:nvPr/>
        </p:nvGrpSpPr>
        <p:grpSpPr>
          <a:xfrm>
            <a:off x="3291721" y="826181"/>
            <a:ext cx="5710206" cy="811216"/>
            <a:chOff x="3291721" y="826181"/>
            <a:chExt cx="5710206" cy="8112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35FFF02-670D-E4F7-7AE3-27261B581CCE}"/>
                </a:ext>
              </a:extLst>
            </p:cNvPr>
            <p:cNvSpPr/>
            <p:nvPr/>
          </p:nvSpPr>
          <p:spPr>
            <a:xfrm>
              <a:off x="4349369" y="1000957"/>
              <a:ext cx="3493265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sz="2400" b="1" dirty="0" err="1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전처리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2400" b="1" dirty="0" err="1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다중공선성</a:t>
              </a:r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36A65A5-3E21-519F-810D-10C2D84216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3" t="20650" r="30263" b="7522"/>
            <a:stretch/>
          </p:blipFill>
          <p:spPr bwMode="auto">
            <a:xfrm>
              <a:off x="3291721" y="826181"/>
              <a:ext cx="792088" cy="81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ECBCD53A-4EB4-28EB-5F3D-E4E5FDD3B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228" y="826181"/>
              <a:ext cx="853699" cy="81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/>
          <p:cNvSpPr/>
          <p:nvPr/>
        </p:nvSpPr>
        <p:spPr>
          <a:xfrm>
            <a:off x="4439816" y="4977172"/>
            <a:ext cx="3888432" cy="39604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1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신정윤\Downloads\qqplot결과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3190" y="3929066"/>
            <a:ext cx="4323330" cy="1915554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1738282" y="0"/>
            <a:ext cx="10501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다중 회귀분석 결과</a:t>
            </a:r>
            <a:r>
              <a:rPr lang="en-US" altLang="ko-KR" b="1" dirty="0"/>
              <a:t>(2) - </a:t>
            </a:r>
            <a:r>
              <a:rPr lang="ko-KR" altLang="en-US" b="1" dirty="0" err="1"/>
              <a:t>정규성</a:t>
            </a:r>
            <a:r>
              <a:rPr lang="ko-KR" altLang="en-US" b="1" dirty="0"/>
              <a:t> 검정</a:t>
            </a:r>
            <a:r>
              <a:rPr lang="en-US" altLang="ko-KR" b="1" dirty="0"/>
              <a:t>(Normality test) VIF</a:t>
            </a:r>
            <a:r>
              <a:rPr lang="ko-KR" altLang="en-US" b="1" dirty="0"/>
              <a:t>검정 </a:t>
            </a:r>
            <a:r>
              <a:rPr lang="en-US" altLang="ko-KR" b="1" dirty="0"/>
              <a:t>Q-Q plot </a:t>
            </a:r>
            <a:r>
              <a:rPr lang="ko-KR" altLang="en-US" b="1" dirty="0"/>
              <a:t>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7636" y="785794"/>
            <a:ext cx="2643206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C:\Users\신정윤\Downloads\지방소멸방지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9721" y="4071942"/>
            <a:ext cx="4071965" cy="177267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49864" y="5844620"/>
            <a:ext cx="11439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결과해석 </a:t>
            </a:r>
            <a:r>
              <a:rPr lang="en-US" altLang="ko-KR" b="1" dirty="0"/>
              <a:t>: “</a:t>
            </a:r>
            <a:r>
              <a:rPr lang="ko-KR" altLang="en-US" b="1" dirty="0"/>
              <a:t>다중회귀분석 결과 종속변수인 지방소멸등급에 영향을 미치는 </a:t>
            </a:r>
            <a:r>
              <a:rPr lang="en-US" altLang="ko-KR" b="1" dirty="0"/>
              <a:t>11</a:t>
            </a:r>
            <a:r>
              <a:rPr lang="ko-KR" altLang="en-US" b="1" dirty="0"/>
              <a:t>가지 변수를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바탕으로 </a:t>
            </a:r>
            <a:r>
              <a:rPr lang="en-US" altLang="ko-KR" b="1" dirty="0"/>
              <a:t>VIF</a:t>
            </a:r>
            <a:r>
              <a:rPr lang="ko-KR" altLang="en-US" b="1" dirty="0"/>
              <a:t>검정을 해본 결과 </a:t>
            </a:r>
            <a:r>
              <a:rPr lang="ko-KR" altLang="en-US" b="1" dirty="0" err="1"/>
              <a:t>다중공선성이</a:t>
            </a:r>
            <a:r>
              <a:rPr lang="ko-KR" altLang="en-US" b="1" dirty="0"/>
              <a:t> 완화되었지만 여전히 오차가 커서 결론은 모든 변수들을 분류모델에 적용을 하기로 했다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881554" y="1214422"/>
            <a:ext cx="29289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회귀분석결과를 토대로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/>
              <a:t>P-value 0.05</a:t>
            </a:r>
            <a:r>
              <a:rPr lang="ko-KR" altLang="en-US" sz="1400" dirty="0"/>
              <a:t>이하 </a:t>
            </a:r>
            <a:r>
              <a:rPr lang="en-US" altLang="ko-KR" sz="1400" dirty="0"/>
              <a:t>&amp; </a:t>
            </a:r>
            <a:r>
              <a:rPr lang="ko-KR" altLang="en-US" sz="1400" dirty="0"/>
              <a:t>회귀계수 </a:t>
            </a:r>
            <a:r>
              <a:rPr lang="en-US" altLang="ko-KR" sz="1400" dirty="0"/>
              <a:t>&gt; 0</a:t>
            </a:r>
            <a:r>
              <a:rPr lang="ko-KR" altLang="en-US" sz="1400" dirty="0"/>
              <a:t>인 변수로 </a:t>
            </a:r>
            <a:r>
              <a:rPr lang="en-US" altLang="ko-KR" sz="1400" dirty="0"/>
              <a:t>VIF</a:t>
            </a:r>
            <a:r>
              <a:rPr lang="ko-KR" altLang="en-US" sz="1400" dirty="0"/>
              <a:t>검정 수행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09720" y="714356"/>
            <a:ext cx="302895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5595934" y="1928802"/>
            <a:ext cx="1285884" cy="1000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81818" y="428605"/>
            <a:ext cx="500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u="sng" dirty="0"/>
              <a:t>지방소멸등급 상승에 영향을 미치는 변수</a:t>
            </a:r>
            <a:r>
              <a:rPr lang="en-US" altLang="ko-KR" sz="1400" b="1" u="sng" dirty="0"/>
              <a:t>(11</a:t>
            </a:r>
            <a:r>
              <a:rPr lang="ko-KR" altLang="en-US" sz="1400" b="1" u="sng" dirty="0"/>
              <a:t>가지</a:t>
            </a:r>
            <a:r>
              <a:rPr lang="en-US" altLang="ko-KR" sz="1400" b="1" u="sng" dirty="0"/>
              <a:t>)</a:t>
            </a:r>
            <a:endParaRPr lang="ko-KR" altLang="en-US" sz="1400" b="1" u="sng" dirty="0"/>
          </a:p>
        </p:txBody>
      </p:sp>
      <p:sp>
        <p:nvSpPr>
          <p:cNvPr id="11" name="직사각형 10"/>
          <p:cNvSpPr/>
          <p:nvPr/>
        </p:nvSpPr>
        <p:spPr>
          <a:xfrm>
            <a:off x="5024430" y="3143248"/>
            <a:ext cx="27146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VIF</a:t>
            </a:r>
            <a:r>
              <a:rPr lang="ko-KR" altLang="en-US" sz="1400" dirty="0"/>
              <a:t>검정이란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독립변수간 상관관계를 </a:t>
            </a:r>
            <a:r>
              <a:rPr lang="ko-KR" altLang="en-US" sz="1400" dirty="0" err="1"/>
              <a:t>측정는</a:t>
            </a:r>
            <a:endParaRPr lang="en-US" altLang="ko-KR" sz="1400" dirty="0"/>
          </a:p>
          <a:p>
            <a:r>
              <a:rPr lang="ko-KR" altLang="en-US" sz="1400" dirty="0"/>
              <a:t>척도 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66844" y="428605"/>
            <a:ext cx="4500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u="sng" dirty="0"/>
              <a:t>지방소멸등급 상승에 영향을 미치는 변수</a:t>
            </a:r>
            <a:r>
              <a:rPr lang="en-US" altLang="ko-KR" sz="1400" b="1" u="sng" dirty="0"/>
              <a:t>(41</a:t>
            </a:r>
            <a:r>
              <a:rPr lang="ko-KR" altLang="en-US" sz="1400" b="1" u="sng" dirty="0"/>
              <a:t>가지</a:t>
            </a:r>
            <a:r>
              <a:rPr lang="en-US" altLang="ko-KR" sz="1400" b="1" u="sng" dirty="0"/>
              <a:t>)</a:t>
            </a:r>
            <a:endParaRPr lang="ko-KR" altLang="en-US" sz="1400" b="1" u="sng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4" name="사각형: 둥근 모서리 14">
            <a:extLst>
              <a:ext uri="{FF2B5EF4-FFF2-40B4-BE49-F238E27FC236}">
                <a16:creationId xmlns:a16="http://schemas.microsoft.com/office/drawing/2014/main" id="{FF22CE1B-9631-6925-6A44-E174BBAE3470}"/>
              </a:ext>
            </a:extLst>
          </p:cNvPr>
          <p:cNvSpPr/>
          <p:nvPr/>
        </p:nvSpPr>
        <p:spPr>
          <a:xfrm>
            <a:off x="256812" y="764058"/>
            <a:ext cx="11678376" cy="5977310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A371FD8-7538-72D0-3BCD-C0E156A74CC3}"/>
              </a:ext>
            </a:extLst>
          </p:cNvPr>
          <p:cNvSpPr/>
          <p:nvPr/>
        </p:nvSpPr>
        <p:spPr>
          <a:xfrm>
            <a:off x="256812" y="764058"/>
            <a:ext cx="11678376" cy="5977310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20CAD0AD-0C51-5D5F-D81B-E863DBE19335}"/>
              </a:ext>
            </a:extLst>
          </p:cNvPr>
          <p:cNvSpPr/>
          <p:nvPr/>
        </p:nvSpPr>
        <p:spPr>
          <a:xfrm>
            <a:off x="456777" y="1124421"/>
            <a:ext cx="3627891" cy="5256584"/>
          </a:xfrm>
          <a:prstGeom prst="roundRect">
            <a:avLst>
              <a:gd name="adj" fmla="val 4061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4">
            <a:extLst>
              <a:ext uri="{FF2B5EF4-FFF2-40B4-BE49-F238E27FC236}">
                <a16:creationId xmlns:a16="http://schemas.microsoft.com/office/drawing/2014/main" id="{1AFC6018-CFEA-5D60-6889-E470E688827D}"/>
              </a:ext>
            </a:extLst>
          </p:cNvPr>
          <p:cNvSpPr/>
          <p:nvPr/>
        </p:nvSpPr>
        <p:spPr>
          <a:xfrm>
            <a:off x="4282055" y="1124421"/>
            <a:ext cx="3627891" cy="5256584"/>
          </a:xfrm>
          <a:prstGeom prst="roundRect">
            <a:avLst>
              <a:gd name="adj" fmla="val 4061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4">
            <a:extLst>
              <a:ext uri="{FF2B5EF4-FFF2-40B4-BE49-F238E27FC236}">
                <a16:creationId xmlns:a16="http://schemas.microsoft.com/office/drawing/2014/main" id="{1522E372-4F0F-7E36-6250-7B0F380E0E28}"/>
              </a:ext>
            </a:extLst>
          </p:cNvPr>
          <p:cNvSpPr/>
          <p:nvPr/>
        </p:nvSpPr>
        <p:spPr>
          <a:xfrm>
            <a:off x="8107332" y="1124421"/>
            <a:ext cx="3627891" cy="5256584"/>
          </a:xfrm>
          <a:prstGeom prst="roundRect">
            <a:avLst>
              <a:gd name="adj" fmla="val 4061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F9D96-49BC-B6B7-EF90-6255111D4C6D}"/>
              </a:ext>
            </a:extLst>
          </p:cNvPr>
          <p:cNvSpPr txBox="1"/>
          <p:nvPr/>
        </p:nvSpPr>
        <p:spPr>
          <a:xfrm>
            <a:off x="828449" y="1844824"/>
            <a:ext cx="2884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행 </a:t>
            </a:r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열 항목 획일화</a:t>
            </a:r>
          </a:p>
        </p:txBody>
      </p:sp>
      <p:sp>
        <p:nvSpPr>
          <p:cNvPr id="23" name="사각형: 둥근 모서리 14">
            <a:extLst>
              <a:ext uri="{FF2B5EF4-FFF2-40B4-BE49-F238E27FC236}">
                <a16:creationId xmlns:a16="http://schemas.microsoft.com/office/drawing/2014/main" id="{F50E6E69-A9E5-EFE9-6072-1B913D496F3D}"/>
              </a:ext>
            </a:extLst>
          </p:cNvPr>
          <p:cNvSpPr/>
          <p:nvPr/>
        </p:nvSpPr>
        <p:spPr>
          <a:xfrm>
            <a:off x="456777" y="1124421"/>
            <a:ext cx="3627891" cy="555118"/>
          </a:xfrm>
          <a:prstGeom prst="roundRect">
            <a:avLst>
              <a:gd name="adj" fmla="val 26137"/>
            </a:avLst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FCFAF4-2CA6-3E27-B60B-27E85D39D3A4}"/>
              </a:ext>
            </a:extLst>
          </p:cNvPr>
          <p:cNvSpPr txBox="1"/>
          <p:nvPr/>
        </p:nvSpPr>
        <p:spPr>
          <a:xfrm>
            <a:off x="1139734" y="1201925"/>
            <a:ext cx="226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Step1 </a:t>
            </a:r>
            <a:r>
              <a:rPr lang="en-US" altLang="ko-KR" sz="20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</a:p>
        </p:txBody>
      </p:sp>
      <p:sp>
        <p:nvSpPr>
          <p:cNvPr id="26" name="사각형: 둥근 모서리 14">
            <a:extLst>
              <a:ext uri="{FF2B5EF4-FFF2-40B4-BE49-F238E27FC236}">
                <a16:creationId xmlns:a16="http://schemas.microsoft.com/office/drawing/2014/main" id="{4A9607F7-920D-9861-058B-FAB77E939A5E}"/>
              </a:ext>
            </a:extLst>
          </p:cNvPr>
          <p:cNvSpPr/>
          <p:nvPr/>
        </p:nvSpPr>
        <p:spPr>
          <a:xfrm>
            <a:off x="4282055" y="1124421"/>
            <a:ext cx="3627891" cy="555118"/>
          </a:xfrm>
          <a:prstGeom prst="roundRect">
            <a:avLst>
              <a:gd name="adj" fmla="val 26137"/>
            </a:avLst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699B7D-165A-BEC3-902A-EBFDF3AE17E0}"/>
              </a:ext>
            </a:extLst>
          </p:cNvPr>
          <p:cNvSpPr txBox="1"/>
          <p:nvPr/>
        </p:nvSpPr>
        <p:spPr>
          <a:xfrm>
            <a:off x="4754921" y="1201925"/>
            <a:ext cx="2682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Step2 :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적재</a:t>
            </a:r>
          </a:p>
        </p:txBody>
      </p:sp>
      <p:sp>
        <p:nvSpPr>
          <p:cNvPr id="29" name="사각형: 둥근 모서리 14">
            <a:extLst>
              <a:ext uri="{FF2B5EF4-FFF2-40B4-BE49-F238E27FC236}">
                <a16:creationId xmlns:a16="http://schemas.microsoft.com/office/drawing/2014/main" id="{9458B665-72F4-CE83-9F9F-F76FCB1A53E6}"/>
              </a:ext>
            </a:extLst>
          </p:cNvPr>
          <p:cNvSpPr/>
          <p:nvPr/>
        </p:nvSpPr>
        <p:spPr>
          <a:xfrm>
            <a:off x="8107332" y="1124421"/>
            <a:ext cx="3627891" cy="555118"/>
          </a:xfrm>
          <a:prstGeom prst="roundRect">
            <a:avLst>
              <a:gd name="adj" fmla="val 26137"/>
            </a:avLst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E4427-C399-304D-94AD-55863A4B6127}"/>
              </a:ext>
            </a:extLst>
          </p:cNvPr>
          <p:cNvSpPr txBox="1"/>
          <p:nvPr/>
        </p:nvSpPr>
        <p:spPr>
          <a:xfrm>
            <a:off x="8580198" y="1201925"/>
            <a:ext cx="2682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Step3 :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활용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D89189-AFA9-4263-1EDB-E0B865CC3381}"/>
              </a:ext>
            </a:extLst>
          </p:cNvPr>
          <p:cNvSpPr txBox="1"/>
          <p:nvPr/>
        </p:nvSpPr>
        <p:spPr>
          <a:xfrm>
            <a:off x="5099255" y="1844824"/>
            <a:ext cx="1993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DBMS </a:t>
            </a:r>
            <a:r>
              <a:rPr lang="ko-KR" altLang="en-US" dirty="0"/>
              <a:t>구축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A6C211-89E6-9320-A98D-AA7A9B5514C4}"/>
              </a:ext>
            </a:extLst>
          </p:cNvPr>
          <p:cNvSpPr txBox="1"/>
          <p:nvPr/>
        </p:nvSpPr>
        <p:spPr>
          <a:xfrm>
            <a:off x="8786887" y="1844824"/>
            <a:ext cx="2268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SQL </a:t>
            </a:r>
            <a:r>
              <a:rPr lang="ko-KR" altLang="en-US" dirty="0"/>
              <a:t>쿼리 입력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67941" y="5350476"/>
            <a:ext cx="2605563" cy="971021"/>
            <a:chOff x="1435983" y="5105628"/>
            <a:chExt cx="2605563" cy="971021"/>
          </a:xfrm>
        </p:grpSpPr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A71C4B27-4958-A328-D7D3-2DFDB3D39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983" y="5105628"/>
              <a:ext cx="883375" cy="971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F62DBFBF-8CB8-4396-AA4D-32E5C84C5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269" y="5107574"/>
              <a:ext cx="1026277" cy="96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데이터 수집 - 무료 컴퓨터개 아이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95" y="2798607"/>
            <a:ext cx="1903888" cy="190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4465032" y="5357666"/>
            <a:ext cx="3261937" cy="956641"/>
            <a:chOff x="4465032" y="5357666"/>
            <a:chExt cx="3261937" cy="956641"/>
          </a:xfrm>
        </p:grpSpPr>
        <p:pic>
          <p:nvPicPr>
            <p:cNvPr id="5124" name="Picture 4" descr="MySQL 리뷰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032" y="5357666"/>
              <a:ext cx="956641" cy="956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DBeaver에서 Snowflake 연동하기. DBeaver는 클라이언트 환경에서 다양한 DBMS에 존재하는 데이터를… | by  HYUN | Snowflake Korea | Medium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10" b="15210"/>
            <a:stretch/>
          </p:blipFill>
          <p:spPr bwMode="auto">
            <a:xfrm>
              <a:off x="5618859" y="5580895"/>
              <a:ext cx="2108110" cy="7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8"/>
          <a:srcRect l="7450" t="11236" r="7450" b="6889"/>
          <a:stretch/>
        </p:blipFill>
        <p:spPr>
          <a:xfrm>
            <a:off x="1304060" y="2822662"/>
            <a:ext cx="1933324" cy="1860102"/>
          </a:xfrm>
          <a:prstGeom prst="rect">
            <a:avLst/>
          </a:prstGeom>
        </p:spPr>
      </p:pic>
      <p:pic>
        <p:nvPicPr>
          <p:cNvPr id="5130" name="Picture 10" descr="Where to find icon and icon overlay meanings · dbeaver · Discussion #16985  · GitHu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05" y="2420888"/>
            <a:ext cx="1843544" cy="31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DBeaver에서 Snowflake 연동하기. DBeaver는 클라이언트 환경에서 다양한 DBMS에 존재하는 데이터를… | by  HYUN | Snowflake Korea | Mediu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0" b="15210"/>
          <a:stretch/>
        </p:blipFill>
        <p:spPr bwMode="auto">
          <a:xfrm>
            <a:off x="8867222" y="5580895"/>
            <a:ext cx="2108110" cy="7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3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98021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- 3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DBMS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-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절차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898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96">
            <a:extLst>
              <a:ext uri="{FF2B5EF4-FFF2-40B4-BE49-F238E27FC236}">
                <a16:creationId xmlns:a16="http://schemas.microsoft.com/office/drawing/2014/main" id="{1F63A1C7-966D-9421-C8F3-5DC974710569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09A28337-94C5-F3DE-0350-41CBCBB8F6D2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891AF8B-A005-91DA-2057-3A73D785C2D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8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67680" y="1208390"/>
            <a:ext cx="11856640" cy="4848902"/>
            <a:chOff x="167680" y="1052736"/>
            <a:chExt cx="11856640" cy="48489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82" y="1052736"/>
              <a:ext cx="4049176" cy="3109494"/>
            </a:xfrm>
            <a:prstGeom prst="roundRect">
              <a:avLst>
                <a:gd name="adj" fmla="val 2876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364" y="1052736"/>
              <a:ext cx="6315956" cy="4848902"/>
            </a:xfrm>
            <a:prstGeom prst="roundRect">
              <a:avLst>
                <a:gd name="adj" fmla="val 4403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80" y="4642583"/>
              <a:ext cx="5333380" cy="12093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</p:pic>
      </p:grpSp>
      <p:sp>
        <p:nvSpPr>
          <p:cNvPr id="7" name="텍스트 개체 틀 241">
            <a:extLst>
              <a:ext uri="{FF2B5EF4-FFF2-40B4-BE49-F238E27FC236}">
                <a16:creationId xmlns:a16="http://schemas.microsoft.com/office/drawing/2014/main" id="{09FB8F6F-08FF-8165-181D-5A159593F302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936563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- 3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DBMS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테이블 생성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D3F6A-205D-43FA-4087-C73463CCB3B0}"/>
              </a:ext>
            </a:extLst>
          </p:cNvPr>
          <p:cNvSpPr txBox="1"/>
          <p:nvPr/>
        </p:nvSpPr>
        <p:spPr>
          <a:xfrm>
            <a:off x="0" y="6519446"/>
            <a:ext cx="389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MySQL by </a:t>
            </a:r>
            <a:r>
              <a:rPr lang="ko-KR" altLang="en-US" sz="16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신정윤</a:t>
            </a:r>
          </a:p>
        </p:txBody>
      </p:sp>
    </p:spTree>
    <p:extLst>
      <p:ext uri="{BB962C8B-B14F-4D97-AF65-F5344CB8AC3E}">
        <p14:creationId xmlns:p14="http://schemas.microsoft.com/office/powerpoint/2010/main" val="71966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/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2632308" cy="404431"/>
          </a:xfrm>
          <a:noFill/>
          <a:ln>
            <a:noFill/>
          </a:ln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25000"/>
              <a:buNone/>
              <a:defRPr lang="ko-KR" altLang="en-US"/>
            </a:pPr>
            <a:r>
              <a:rPr lang="en-US" altLang="ko-KR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목적 </a:t>
            </a:r>
            <a:r>
              <a:rPr lang="en-US" altLang="ko-KR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(1)</a:t>
            </a:r>
            <a:endParaRPr lang="ko-KR" altLang="en-US" sz="1800" b="1" dirty="0">
              <a:solidFill>
                <a:srgbClr val="40404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581001"/>
            <a:ext cx="2056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출처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DAPT Desk Research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505D2CD8-A6BE-E061-B303-FB946EF6BF55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</a:t>
            </a:r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E78538C8-6DEA-9F37-BD2F-105EC0DF81A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16" name="사각형: 둥근 모서리 297">
            <a:extLst>
              <a:ext uri="{FF2B5EF4-FFF2-40B4-BE49-F238E27FC236}">
                <a16:creationId xmlns:a16="http://schemas.microsoft.com/office/drawing/2014/main" id="{A09A4DDF-7C03-5464-2069-3320550AC7D0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7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908720"/>
            <a:ext cx="11745332" cy="981459"/>
          </a:xfrm>
          <a:prstGeom prst="roundRect">
            <a:avLst>
              <a:gd name="adj" fmla="val 16245"/>
            </a:avLst>
          </a:prstGeom>
          <a:solidFill>
            <a:schemeClr val="accent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7" name="텍스트 개체 틀 242">
            <a:extLst>
              <a:ext uri="{FF2B5EF4-FFF2-40B4-BE49-F238E27FC236}">
                <a16:creationId xmlns:a16="http://schemas.microsoft.com/office/drawing/2014/main" id="{0120AE54-DC96-970A-82E1-FE1024851E36}"/>
              </a:ext>
            </a:extLst>
          </p:cNvPr>
          <p:cNvSpPr>
            <a:spLocks noGrp="1"/>
          </p:cNvSpPr>
          <p:nvPr/>
        </p:nvSpPr>
        <p:spPr>
          <a:xfrm>
            <a:off x="4168069" y="980502"/>
            <a:ext cx="3855862" cy="8378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지방소멸 위기 분석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8DBA6C-222E-C83F-1185-18D17A504517}"/>
              </a:ext>
            </a:extLst>
          </p:cNvPr>
          <p:cNvSpPr/>
          <p:nvPr/>
        </p:nvSpPr>
        <p:spPr>
          <a:xfrm>
            <a:off x="7784637" y="2024844"/>
            <a:ext cx="3332964" cy="461665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추후 소멸위험지역 예측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933573" y="2486510"/>
            <a:ext cx="5035093" cy="3742414"/>
          </a:xfrm>
          <a:prstGeom prst="roundRect">
            <a:avLst>
              <a:gd name="adj" fmla="val 706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195" name="Picture 2" descr="감사원 “2047에는 전국 모든 지자체 인구 소멸위험단계 진입”">
            <a:extLst>
              <a:ext uri="{FF2B5EF4-FFF2-40B4-BE49-F238E27FC236}">
                <a16:creationId xmlns:a16="http://schemas.microsoft.com/office/drawing/2014/main" id="{B308BAB3-44C1-56DD-C230-CD409023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1113" y="2674807"/>
            <a:ext cx="2960012" cy="3365820"/>
          </a:xfrm>
          <a:prstGeom prst="roundRect">
            <a:avLst>
              <a:gd name="adj" fmla="val 6878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2359AA2-1BB7-9EEF-BD61-FCAC7213D811}"/>
              </a:ext>
            </a:extLst>
          </p:cNvPr>
          <p:cNvSpPr/>
          <p:nvPr/>
        </p:nvSpPr>
        <p:spPr>
          <a:xfrm>
            <a:off x="8845825" y="6312746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sz="14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&lt;KBS&gt;</a:t>
            </a:r>
            <a:endParaRPr lang="ko-KR" altLang="en-US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48FC91-2ED5-25A8-7A3B-C2D6A786CC8E}"/>
              </a:ext>
            </a:extLst>
          </p:cNvPr>
          <p:cNvSpPr/>
          <p:nvPr/>
        </p:nvSpPr>
        <p:spPr>
          <a:xfrm>
            <a:off x="1242714" y="2024844"/>
            <a:ext cx="2996333" cy="461665"/>
          </a:xfrm>
          <a:prstGeom prst="rect">
            <a:avLst/>
          </a:prstGeom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소멸위험지수 시각화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223334" y="2486509"/>
            <a:ext cx="5035094" cy="3742415"/>
          </a:xfrm>
          <a:prstGeom prst="roundRect">
            <a:avLst>
              <a:gd name="adj" fmla="val 706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BA863574-13ED-0B3E-E443-C3A3A7B3D3CE}"/>
              </a:ext>
            </a:extLst>
          </p:cNvPr>
          <p:cNvSpPr/>
          <p:nvPr/>
        </p:nvSpPr>
        <p:spPr>
          <a:xfrm>
            <a:off x="1919983" y="6312746"/>
            <a:ext cx="16417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sz="14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&lt;</a:t>
            </a:r>
            <a:r>
              <a:rPr lang="ko-KR" altLang="en-US" sz="14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연세대학교</a:t>
            </a:r>
            <a:r>
              <a:rPr lang="en-US" altLang="ko-KR" sz="14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  <a:endParaRPr lang="ko-KR" altLang="en-US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9F27294-7FF3-2C81-0D72-99759D92A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1" b="10901"/>
          <a:stretch/>
        </p:blipFill>
        <p:spPr bwMode="auto">
          <a:xfrm>
            <a:off x="8544272" y="997683"/>
            <a:ext cx="1543494" cy="85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ideration Icons - Free SVG &amp; PNG Consideration Images - Noun Project">
            <a:extLst>
              <a:ext uri="{FF2B5EF4-FFF2-40B4-BE49-F238E27FC236}">
                <a16:creationId xmlns:a16="http://schemas.microsoft.com/office/drawing/2014/main" id="{9A7D9C8C-1BA9-BC86-FF92-3A26139C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09" y="1030961"/>
            <a:ext cx="786017" cy="78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A0C3FD4-5063-19E2-CD7B-4CA4D706AA2C}"/>
              </a:ext>
            </a:extLst>
          </p:cNvPr>
          <p:cNvSpPr/>
          <p:nvPr/>
        </p:nvSpPr>
        <p:spPr>
          <a:xfrm>
            <a:off x="5483932" y="3799655"/>
            <a:ext cx="1224137" cy="111612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CC9F011F-6B62-CCE6-A481-23F1512C0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495" y="2674806"/>
            <a:ext cx="2172173" cy="3365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</p:pic>
      <p:pic>
        <p:nvPicPr>
          <p:cNvPr id="28" name="그림 27" descr="스크린샷, 그래픽, 원, 디자인이(가) 표시된 사진&#10;&#10;자동 생성된 설명">
            <a:extLst>
              <a:ext uri="{FF2B5EF4-FFF2-40B4-BE49-F238E27FC236}">
                <a16:creationId xmlns:a16="http://schemas.microsoft.com/office/drawing/2014/main" id="{326A72E5-6A8F-CC47-D747-9ACBFB3A979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9" t="26600" r="15438" b="29851"/>
          <a:stretch/>
        </p:blipFill>
        <p:spPr>
          <a:xfrm>
            <a:off x="361007" y="5304848"/>
            <a:ext cx="1193202" cy="735778"/>
          </a:xfrm>
          <a:prstGeom prst="rect">
            <a:avLst/>
          </a:prstGeom>
          <a:noFill/>
        </p:spPr>
      </p:pic>
      <p:pic>
        <p:nvPicPr>
          <p:cNvPr id="29" name="그림 28" descr="스크린샷, 별, 다채로움, 상징이(가) 표시된 사진&#10;&#10;자동 생성된 설명">
            <a:extLst>
              <a:ext uri="{FF2B5EF4-FFF2-40B4-BE49-F238E27FC236}">
                <a16:creationId xmlns:a16="http://schemas.microsoft.com/office/drawing/2014/main" id="{0226F918-DDE0-E537-1675-690EC7A41D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54" y="2674806"/>
            <a:ext cx="1031801" cy="929797"/>
          </a:xfrm>
          <a:prstGeom prst="rect">
            <a:avLst/>
          </a:prstGeom>
          <a:noFill/>
        </p:spPr>
      </p:pic>
      <p:pic>
        <p:nvPicPr>
          <p:cNvPr id="3074" name="Picture 2" descr="Prediction Detailed Mixed Lineal icon">
            <a:extLst>
              <a:ext uri="{FF2B5EF4-FFF2-40B4-BE49-F238E27FC236}">
                <a16:creationId xmlns:a16="http://schemas.microsoft.com/office/drawing/2014/main" id="{63D4EB62-98A5-905D-6648-D378F354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92" y="5233620"/>
            <a:ext cx="807006" cy="80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chine learning Generic color lineal-color icon">
            <a:extLst>
              <a:ext uri="{FF2B5EF4-FFF2-40B4-BE49-F238E27FC236}">
                <a16:creationId xmlns:a16="http://schemas.microsoft.com/office/drawing/2014/main" id="{AD961FBB-756C-C3A8-96F7-35355B2CC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24" y="2674807"/>
            <a:ext cx="846438" cy="8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25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296">
            <a:extLst>
              <a:ext uri="{FF2B5EF4-FFF2-40B4-BE49-F238E27FC236}">
                <a16:creationId xmlns:a16="http://schemas.microsoft.com/office/drawing/2014/main" id="{CC0636FF-4665-D64E-4767-68F4B6860412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20" name="사각형: 둥근 모서리 297">
            <a:extLst>
              <a:ext uri="{FF2B5EF4-FFF2-40B4-BE49-F238E27FC236}">
                <a16:creationId xmlns:a16="http://schemas.microsoft.com/office/drawing/2014/main" id="{CBD88CDC-AF66-6F2A-9FB8-22D05092DA7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21" name="사각형: 둥근 모서리 297">
            <a:extLst>
              <a:ext uri="{FF2B5EF4-FFF2-40B4-BE49-F238E27FC236}">
                <a16:creationId xmlns:a16="http://schemas.microsoft.com/office/drawing/2014/main" id="{BF826BF4-B900-A892-10CF-471821019E3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1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4" name="텍스트 개체 틀 241">
            <a:extLst>
              <a:ext uri="{FF2B5EF4-FFF2-40B4-BE49-F238E27FC236}">
                <a16:creationId xmlns:a16="http://schemas.microsoft.com/office/drawing/2014/main" id="{596B39CB-42F2-6E20-3F14-448DE7CCF99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5656643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- 3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DBMS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관계형 데이터 구조 학습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(1)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" y="584684"/>
            <a:ext cx="11161240" cy="5940660"/>
          </a:xfrm>
          <a:prstGeom prst="roundRect">
            <a:avLst>
              <a:gd name="adj" fmla="val 2437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0" y="6519446"/>
            <a:ext cx="389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StarUML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(ERD) by </a:t>
            </a:r>
            <a:r>
              <a:rPr lang="ko-KR" altLang="en-US" sz="16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신정윤</a:t>
            </a:r>
          </a:p>
        </p:txBody>
      </p:sp>
    </p:spTree>
    <p:extLst>
      <p:ext uri="{BB962C8B-B14F-4D97-AF65-F5344CB8AC3E}">
        <p14:creationId xmlns:p14="http://schemas.microsoft.com/office/powerpoint/2010/main" val="2672109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296">
            <a:extLst>
              <a:ext uri="{FF2B5EF4-FFF2-40B4-BE49-F238E27FC236}">
                <a16:creationId xmlns:a16="http://schemas.microsoft.com/office/drawing/2014/main" id="{CC0636FF-4665-D64E-4767-68F4B6860412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20" name="사각형: 둥근 모서리 297">
            <a:extLst>
              <a:ext uri="{FF2B5EF4-FFF2-40B4-BE49-F238E27FC236}">
                <a16:creationId xmlns:a16="http://schemas.microsoft.com/office/drawing/2014/main" id="{CBD88CDC-AF66-6F2A-9FB8-22D05092DA7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21" name="사각형: 둥근 모서리 297">
            <a:extLst>
              <a:ext uri="{FF2B5EF4-FFF2-40B4-BE49-F238E27FC236}">
                <a16:creationId xmlns:a16="http://schemas.microsoft.com/office/drawing/2014/main" id="{BF826BF4-B900-A892-10CF-471821019E3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1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4" name="텍스트 개체 틀 241">
            <a:extLst>
              <a:ext uri="{FF2B5EF4-FFF2-40B4-BE49-F238E27FC236}">
                <a16:creationId xmlns:a16="http://schemas.microsoft.com/office/drawing/2014/main" id="{596B39CB-42F2-6E20-3F14-448DE7CCF99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6016683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- 3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DBMS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관계형 데이터 구조 학습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(2)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733643"/>
            <a:ext cx="11521280" cy="5575677"/>
          </a:xfrm>
          <a:prstGeom prst="roundRect">
            <a:avLst>
              <a:gd name="adj" fmla="val 4403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1704A-8A21-D079-7C08-BD06F8606F76}"/>
              </a:ext>
            </a:extLst>
          </p:cNvPr>
          <p:cNvSpPr txBox="1"/>
          <p:nvPr/>
        </p:nvSpPr>
        <p:spPr>
          <a:xfrm>
            <a:off x="0" y="6519446"/>
            <a:ext cx="3215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MySQL(ERD) by </a:t>
            </a:r>
            <a:r>
              <a:rPr lang="ko-KR" altLang="en-US" sz="16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신정윤</a:t>
            </a:r>
          </a:p>
        </p:txBody>
      </p:sp>
    </p:spTree>
    <p:extLst>
      <p:ext uri="{BB962C8B-B14F-4D97-AF65-F5344CB8AC3E}">
        <p14:creationId xmlns:p14="http://schemas.microsoft.com/office/powerpoint/2010/main" val="50766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96">
            <a:extLst>
              <a:ext uri="{FF2B5EF4-FFF2-40B4-BE49-F238E27FC236}">
                <a16:creationId xmlns:a16="http://schemas.microsoft.com/office/drawing/2014/main" id="{1F63A1C7-966D-9421-C8F3-5DC974710569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09A28337-94C5-F3DE-0350-41CBCBB8F6D2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891AF8B-A005-91DA-2057-3A73D785C2D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8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2" name="텍스트 개체 틀 241">
            <a:extLst>
              <a:ext uri="{FF2B5EF4-FFF2-40B4-BE49-F238E27FC236}">
                <a16:creationId xmlns:a16="http://schemas.microsoft.com/office/drawing/2014/main" id="{919D57AB-5EDA-6685-85B1-8947E33A7484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5529858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- 3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DBMS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특정 데이터셋 추출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DF96385-C085-FA6C-8AC8-FB4A7ABF1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48" y="660979"/>
            <a:ext cx="3912031" cy="6054541"/>
          </a:xfrm>
          <a:prstGeom prst="roundRect">
            <a:avLst>
              <a:gd name="adj" fmla="val 2918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50E2B2EF-F8BF-1A9F-7B8A-0E863B9B0F1F}"/>
              </a:ext>
            </a:extLst>
          </p:cNvPr>
          <p:cNvSpPr/>
          <p:nvPr/>
        </p:nvSpPr>
        <p:spPr>
          <a:xfrm>
            <a:off x="4547828" y="660979"/>
            <a:ext cx="5255038" cy="2052228"/>
          </a:xfrm>
          <a:prstGeom prst="roundRect">
            <a:avLst>
              <a:gd name="adj" fmla="val 5884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5C5D9-4100-7781-EC46-8AF9997326B5}"/>
              </a:ext>
            </a:extLst>
          </p:cNvPr>
          <p:cNvSpPr txBox="1"/>
          <p:nvPr/>
        </p:nvSpPr>
        <p:spPr>
          <a:xfrm>
            <a:off x="5147092" y="660979"/>
            <a:ext cx="4056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</a:t>
            </a:r>
            <a:r>
              <a:rPr lang="ko-KR" altLang="en-US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방법</a:t>
            </a:r>
            <a:r>
              <a:rPr lang="en-US" altLang="ko-KR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1</a:t>
            </a:r>
            <a:r>
              <a:rPr lang="en-US" altLang="ko-KR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) MySQL </a:t>
            </a:r>
            <a:r>
              <a:rPr lang="ko-KR" altLang="en-US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데이터셋 추출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476AEF-3E25-AB03-BC72-0FAC85BBCCDC}"/>
              </a:ext>
            </a:extLst>
          </p:cNvPr>
          <p:cNvGrpSpPr/>
          <p:nvPr/>
        </p:nvGrpSpPr>
        <p:grpSpPr>
          <a:xfrm>
            <a:off x="4809569" y="1083564"/>
            <a:ext cx="4731557" cy="1453721"/>
            <a:chOff x="5216871" y="1223293"/>
            <a:chExt cx="4731557" cy="145372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FAE6E3A-5C04-6088-D20B-EF47023640E4}"/>
                </a:ext>
              </a:extLst>
            </p:cNvPr>
            <p:cNvGrpSpPr/>
            <p:nvPr/>
          </p:nvGrpSpPr>
          <p:grpSpPr>
            <a:xfrm>
              <a:off x="5216871" y="1223293"/>
              <a:ext cx="1488577" cy="1453721"/>
              <a:chOff x="8199196" y="1844824"/>
              <a:chExt cx="1224136" cy="1195472"/>
            </a:xfrm>
          </p:grpSpPr>
          <p:pic>
            <p:nvPicPr>
              <p:cNvPr id="2050" name="Picture 2" descr="Dataset Icons - Free SVG &amp; PNG Dataset Images - Noun Project">
                <a:extLst>
                  <a:ext uri="{FF2B5EF4-FFF2-40B4-BE49-F238E27FC236}">
                    <a16:creationId xmlns:a16="http://schemas.microsoft.com/office/drawing/2014/main" id="{47E9D8C0-9107-FA2E-E838-45336DDA6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84" r="12348"/>
              <a:stretch/>
            </p:blipFill>
            <p:spPr bwMode="auto">
              <a:xfrm>
                <a:off x="8199196" y="1844824"/>
                <a:ext cx="582072" cy="807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D8B3C62-8254-227C-3A67-4063BB66F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99196" y="2207379"/>
                <a:ext cx="1224136" cy="832917"/>
              </a:xfrm>
              <a:prstGeom prst="rect">
                <a:avLst/>
              </a:prstGeom>
            </p:spPr>
          </p:pic>
        </p:grp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B331D0AB-1901-292B-9007-43CA3951117C}"/>
                </a:ext>
              </a:extLst>
            </p:cNvPr>
            <p:cNvSpPr/>
            <p:nvPr/>
          </p:nvSpPr>
          <p:spPr>
            <a:xfrm>
              <a:off x="6951970" y="1450379"/>
              <a:ext cx="707812" cy="67811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FE80B4-A53D-EF0B-7177-370C9567B48B}"/>
                </a:ext>
              </a:extLst>
            </p:cNvPr>
            <p:cNvGrpSpPr/>
            <p:nvPr/>
          </p:nvGrpSpPr>
          <p:grpSpPr>
            <a:xfrm>
              <a:off x="8050319" y="1274572"/>
              <a:ext cx="1898109" cy="1362340"/>
              <a:chOff x="7509330" y="1223294"/>
              <a:chExt cx="1898109" cy="1362340"/>
            </a:xfrm>
          </p:grpSpPr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BC9494B8-E193-7602-5616-FE695A630D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56" t="6190" r="8262" b="5891"/>
              <a:stretch/>
            </p:blipFill>
            <p:spPr bwMode="auto">
              <a:xfrm>
                <a:off x="8151394" y="1646308"/>
                <a:ext cx="1256045" cy="939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60CCD03D-BF18-5A3C-C900-5CE2950AEB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86"/>
              <a:stretch/>
            </p:blipFill>
            <p:spPr bwMode="auto">
              <a:xfrm>
                <a:off x="7509330" y="1223294"/>
                <a:ext cx="936855" cy="939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3" name="사각형: 둥근 모서리 12">
            <a:extLst>
              <a:ext uri="{FF2B5EF4-FFF2-40B4-BE49-F238E27FC236}">
                <a16:creationId xmlns:a16="http://schemas.microsoft.com/office/drawing/2014/main" id="{B3AFE2FD-01E6-3440-FAC2-03D7366A14F3}"/>
              </a:ext>
            </a:extLst>
          </p:cNvPr>
          <p:cNvSpPr/>
          <p:nvPr/>
        </p:nvSpPr>
        <p:spPr>
          <a:xfrm>
            <a:off x="4547311" y="3876683"/>
            <a:ext cx="5255038" cy="2052228"/>
          </a:xfrm>
          <a:prstGeom prst="roundRect">
            <a:avLst>
              <a:gd name="adj" fmla="val 5884"/>
            </a:avLst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CEBA0-6D6F-8BC7-0B4B-2C9D90C3D6FC}"/>
              </a:ext>
            </a:extLst>
          </p:cNvPr>
          <p:cNvSpPr txBox="1"/>
          <p:nvPr/>
        </p:nvSpPr>
        <p:spPr>
          <a:xfrm>
            <a:off x="4353214" y="3883727"/>
            <a:ext cx="5449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</a:t>
            </a:r>
            <a:r>
              <a:rPr lang="ko-KR" altLang="en-US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방법</a:t>
            </a:r>
            <a:r>
              <a:rPr lang="en-US" altLang="ko-KR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2) </a:t>
            </a:r>
            <a:r>
              <a:rPr lang="en-US" altLang="ko-KR" b="1" dirty="0" err="1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pymysql</a:t>
            </a:r>
            <a:r>
              <a:rPr lang="en-US" altLang="ko-KR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라이브러리 </a:t>
            </a:r>
            <a:r>
              <a:rPr lang="en-US" altLang="ko-KR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데이터셋 추출</a:t>
            </a:r>
            <a:endParaRPr lang="ko-KR" altLang="en-US" dirty="0"/>
          </a:p>
        </p:txBody>
      </p:sp>
      <p:pic>
        <p:nvPicPr>
          <p:cNvPr id="2058" name="Picture 10" descr="PyMySQL - Dev-hwon's blog">
            <a:extLst>
              <a:ext uri="{FF2B5EF4-FFF2-40B4-BE49-F238E27FC236}">
                <a16:creationId xmlns:a16="http://schemas.microsoft.com/office/drawing/2014/main" id="{EF0B73B4-A27B-9C4E-CBE4-9052128B3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4" b="12304"/>
          <a:stretch/>
        </p:blipFill>
        <p:spPr bwMode="auto">
          <a:xfrm>
            <a:off x="5753191" y="4258021"/>
            <a:ext cx="2843277" cy="1550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7" name="TextBox 6"/>
          <p:cNvSpPr txBox="1"/>
          <p:nvPr/>
        </p:nvSpPr>
        <p:spPr>
          <a:xfrm>
            <a:off x="4769865" y="2859090"/>
            <a:ext cx="4894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Pretendard" panose="02000503000000020004"/>
              </a:rPr>
              <a:t>다양한 조합의 쿼리문 작성을 바탕으로 </a:t>
            </a:r>
            <a:r>
              <a:rPr lang="en-US" altLang="ko-KR" dirty="0" smtClean="0">
                <a:ea typeface="Pretendard" panose="02000503000000020004"/>
              </a:rPr>
              <a:t/>
            </a:r>
            <a:br>
              <a:rPr lang="en-US" altLang="ko-KR" dirty="0" smtClean="0">
                <a:ea typeface="Pretendard" panose="02000503000000020004"/>
              </a:rPr>
            </a:br>
            <a:r>
              <a:rPr lang="en-US" altLang="ko-KR" dirty="0" smtClean="0">
                <a:ea typeface="Pretendard" panose="02000503000000020004"/>
              </a:rPr>
              <a:t>CSV </a:t>
            </a:r>
            <a:r>
              <a:rPr lang="ko-KR" altLang="en-US" dirty="0" smtClean="0">
                <a:ea typeface="Pretendard" panose="02000503000000020004"/>
              </a:rPr>
              <a:t>또는 </a:t>
            </a:r>
            <a:r>
              <a:rPr lang="en-US" altLang="ko-KR" dirty="0" smtClean="0">
                <a:ea typeface="Pretendard" panose="02000503000000020004"/>
              </a:rPr>
              <a:t>EXCEL </a:t>
            </a:r>
            <a:r>
              <a:rPr lang="ko-KR" altLang="en-US" dirty="0" smtClean="0">
                <a:ea typeface="Pretendard" panose="02000503000000020004"/>
              </a:rPr>
              <a:t>형식의 데이터 파일 추출을 할 수 있습니다</a:t>
            </a:r>
            <a:r>
              <a:rPr lang="en-US" altLang="ko-KR" dirty="0" smtClean="0">
                <a:ea typeface="Pretendard" panose="02000503000000020004"/>
              </a:rPr>
              <a:t>.</a:t>
            </a:r>
            <a:endParaRPr lang="ko-KR" altLang="en-US" dirty="0">
              <a:ea typeface="Pretendard" panose="020005030000000200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4270" y="5928911"/>
            <a:ext cx="5401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Pretendard" panose="02000503000000020004"/>
              </a:rPr>
              <a:t>Python</a:t>
            </a:r>
            <a:r>
              <a:rPr lang="ko-KR" altLang="en-US" dirty="0">
                <a:ea typeface="Pretendard" panose="02000503000000020004"/>
              </a:rPr>
              <a:t> </a:t>
            </a:r>
            <a:r>
              <a:rPr lang="ko-KR" altLang="en-US" dirty="0" smtClean="0">
                <a:ea typeface="Pretendard" panose="02000503000000020004"/>
              </a:rPr>
              <a:t>에서 구축해놓은 </a:t>
            </a:r>
            <a:r>
              <a:rPr lang="en-US" altLang="ko-KR" dirty="0" smtClean="0">
                <a:ea typeface="Pretendard" panose="02000503000000020004"/>
              </a:rPr>
              <a:t>DB</a:t>
            </a:r>
            <a:r>
              <a:rPr lang="ko-KR" altLang="en-US" dirty="0" smtClean="0">
                <a:ea typeface="Pretendard" panose="02000503000000020004"/>
              </a:rPr>
              <a:t>로 부터 작성자의 권한을 얻은 후</a:t>
            </a:r>
            <a:r>
              <a:rPr lang="en-US" altLang="ko-KR" dirty="0">
                <a:ea typeface="Pretendard" panose="02000503000000020004"/>
              </a:rPr>
              <a:t> </a:t>
            </a:r>
            <a:r>
              <a:rPr lang="ko-KR" altLang="en-US" dirty="0" smtClean="0">
                <a:ea typeface="Pretendard" panose="02000503000000020004"/>
              </a:rPr>
              <a:t>쿼리문 작성을 통해 </a:t>
            </a:r>
            <a:r>
              <a:rPr lang="en-US" altLang="ko-KR" dirty="0">
                <a:ea typeface="Pretendard" panose="02000503000000020004"/>
              </a:rPr>
              <a:t>P</a:t>
            </a:r>
            <a:r>
              <a:rPr lang="en-US" altLang="ko-KR" dirty="0" smtClean="0">
                <a:ea typeface="Pretendard" panose="02000503000000020004"/>
              </a:rPr>
              <a:t>ython</a:t>
            </a:r>
            <a:r>
              <a:rPr lang="ko-KR" altLang="en-US" dirty="0" smtClean="0">
                <a:ea typeface="Pretendard" panose="02000503000000020004"/>
              </a:rPr>
              <a:t>에서 데이터프레임으로 데이터를 읽을 수 있습니다</a:t>
            </a:r>
            <a:r>
              <a:rPr lang="en-US" altLang="ko-KR" dirty="0" smtClean="0">
                <a:ea typeface="Pretendard" panose="02000503000000020004"/>
              </a:rPr>
              <a:t>. </a:t>
            </a:r>
            <a:r>
              <a:rPr lang="ko-KR" altLang="en-US" dirty="0" smtClean="0">
                <a:ea typeface="Pretendard" panose="02000503000000020004"/>
              </a:rPr>
              <a:t> </a:t>
            </a:r>
            <a:endParaRPr lang="ko-KR" altLang="en-US" dirty="0">
              <a:ea typeface="Pretendar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764094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사각형: 둥근 모서리 14">
            <a:extLst>
              <a:ext uri="{FF2B5EF4-FFF2-40B4-BE49-F238E27FC236}">
                <a16:creationId xmlns:a16="http://schemas.microsoft.com/office/drawing/2014/main" id="{8A371FD8-7538-72D0-3BCD-C0E156A74CC3}"/>
              </a:ext>
            </a:extLst>
          </p:cNvPr>
          <p:cNvSpPr/>
          <p:nvPr/>
        </p:nvSpPr>
        <p:spPr>
          <a:xfrm>
            <a:off x="5142950" y="1172095"/>
            <a:ext cx="6641681" cy="5365242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14">
            <a:extLst>
              <a:ext uri="{FF2B5EF4-FFF2-40B4-BE49-F238E27FC236}">
                <a16:creationId xmlns:a16="http://schemas.microsoft.com/office/drawing/2014/main" id="{8A371FD8-7538-72D0-3BCD-C0E156A74CC3}"/>
              </a:ext>
            </a:extLst>
          </p:cNvPr>
          <p:cNvSpPr/>
          <p:nvPr/>
        </p:nvSpPr>
        <p:spPr>
          <a:xfrm>
            <a:off x="256812" y="1160102"/>
            <a:ext cx="3833370" cy="5365242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>
          <a:xfrm>
            <a:off x="223334" y="549031"/>
            <a:ext cx="2344274" cy="477020"/>
          </a:xfrm>
        </p:spPr>
        <p:txBody>
          <a:bodyPr/>
          <a:lstStyle/>
          <a:p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DBMS</a:t>
            </a: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 활용 방안 </a:t>
            </a: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0AB28B4-F39E-368C-0561-831E81185AB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64BFCB09-0190-84D0-9C6F-E14B06CFEF7F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14" name="사각형: 둥근 모서리 297">
            <a:extLst>
              <a:ext uri="{FF2B5EF4-FFF2-40B4-BE49-F238E27FC236}">
                <a16:creationId xmlns:a16="http://schemas.microsoft.com/office/drawing/2014/main" id="{EDAC3D41-67F4-4BC2-3D0E-EA52DACD5436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8532" y="1239414"/>
            <a:ext cx="2513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소멸 </a:t>
            </a:r>
            <a:r>
              <a:rPr lang="en-US" altLang="ko-KR" sz="2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DBMS</a:t>
            </a:r>
            <a:endParaRPr lang="en-US" altLang="ko-KR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9" name="오른쪽 화살표 89">
            <a:extLst>
              <a:ext uri="{FF2B5EF4-FFF2-40B4-BE49-F238E27FC236}">
                <a16:creationId xmlns:a16="http://schemas.microsoft.com/office/drawing/2014/main" id="{B5BE7BEB-7D4B-7C32-007F-8BA7990A48B7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4259796" y="3518137"/>
            <a:ext cx="809275" cy="88297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2721" y="1172095"/>
            <a:ext cx="402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예시 </a:t>
            </a:r>
            <a:r>
              <a:rPr lang="en-US" altLang="ko-KR" sz="2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</p:txBody>
      </p:sp>
      <p:sp>
        <p:nvSpPr>
          <p:cNvPr id="91" name="오른쪽 화살표 89">
            <a:extLst>
              <a:ext uri="{FF2B5EF4-FFF2-40B4-BE49-F238E27FC236}">
                <a16:creationId xmlns:a16="http://schemas.microsoft.com/office/drawing/2014/main" id="{25A1EA88-8B1A-1FDD-16B8-CF79AE3E6C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5400000">
            <a:off x="8248020" y="3293445"/>
            <a:ext cx="431537" cy="470835"/>
          </a:xfrm>
          <a:prstGeom prst="rightArrow">
            <a:avLst/>
          </a:prstGeom>
          <a:gradFill flip="none" rotWithShape="1">
            <a:gsLst>
              <a:gs pos="1000">
                <a:sysClr val="window" lastClr="FFFFFF">
                  <a:lumMod val="85000"/>
                </a:sysClr>
              </a:gs>
              <a:gs pos="64000">
                <a:sysClr val="windowText" lastClr="000000">
                  <a:lumMod val="50000"/>
                  <a:lumOff val="50000"/>
                  <a:alpha val="80000"/>
                </a:sysClr>
              </a:gs>
              <a:gs pos="100000">
                <a:srgbClr val="232F3E">
                  <a:alpha val="95000"/>
                </a:srgbClr>
              </a:gs>
            </a:gsLst>
            <a:lin ang="5400000" scaled="1"/>
            <a:tileRect/>
          </a:gra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77" b="0" i="1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Pro Regular" pitchFamily="2" charset="0"/>
              <a:ea typeface="맑은 고딕" panose="020B0503020000020004" pitchFamily="50" charset="-127"/>
              <a:cs typeface="SF Pro Regular" pitchFamily="2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484954" y="3870901"/>
            <a:ext cx="5957672" cy="2130927"/>
            <a:chOff x="5411924" y="4329100"/>
            <a:chExt cx="5957672" cy="2130927"/>
          </a:xfrm>
        </p:grpSpPr>
        <p:grpSp>
          <p:nvGrpSpPr>
            <p:cNvPr id="86" name="그룹 85"/>
            <p:cNvGrpSpPr/>
            <p:nvPr/>
          </p:nvGrpSpPr>
          <p:grpSpPr>
            <a:xfrm>
              <a:off x="7400630" y="4329100"/>
              <a:ext cx="1980259" cy="787934"/>
              <a:chOff x="7400630" y="3826179"/>
              <a:chExt cx="1980259" cy="787934"/>
            </a:xfrm>
          </p:grpSpPr>
          <p:sp>
            <p:nvSpPr>
              <p:cNvPr id="72" name="사각형: 둥근 모서리 77">
                <a:extLst>
                  <a:ext uri="{FF2B5EF4-FFF2-40B4-BE49-F238E27FC236}">
                    <a16:creationId xmlns:a16="http://schemas.microsoft.com/office/drawing/2014/main" id="{42EE08CF-3CBB-A186-2B85-70E33A16C9BD}"/>
                  </a:ext>
                </a:extLst>
              </p:cNvPr>
              <p:cNvSpPr/>
              <p:nvPr/>
            </p:nvSpPr>
            <p:spPr>
              <a:xfrm>
                <a:off x="7400630" y="3826179"/>
                <a:ext cx="1980259" cy="787934"/>
              </a:xfrm>
              <a:prstGeom prst="roundRect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1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7674088" y="3896981"/>
                <a:ext cx="14333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 smtClean="0"/>
                  <a:t>Main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DB</a:t>
                </a:r>
                <a:endParaRPr lang="en-US" altLang="ko-KR" dirty="0"/>
              </a:p>
              <a:p>
                <a:pPr algn="ctr"/>
                <a:r>
                  <a:rPr lang="en-US" altLang="ko-KR" dirty="0"/>
                  <a:t>(IP Address)</a:t>
                </a:r>
                <a:endParaRPr lang="ko-KR" altLang="en-US" dirty="0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5411924" y="5672093"/>
              <a:ext cx="5957672" cy="787934"/>
              <a:chOff x="5411924" y="5015969"/>
              <a:chExt cx="5957672" cy="787934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5411924" y="5015969"/>
                <a:ext cx="990130" cy="787934"/>
                <a:chOff x="5177879" y="5049180"/>
                <a:chExt cx="990130" cy="787934"/>
              </a:xfrm>
            </p:grpSpPr>
            <p:sp>
              <p:nvSpPr>
                <p:cNvPr id="74" name="사각형: 둥근 모서리 77">
                  <a:extLst>
                    <a:ext uri="{FF2B5EF4-FFF2-40B4-BE49-F238E27FC236}">
                      <a16:creationId xmlns:a16="http://schemas.microsoft.com/office/drawing/2014/main" id="{42EE08CF-3CBB-A186-2B85-70E33A16C9BD}"/>
                    </a:ext>
                  </a:extLst>
                </p:cNvPr>
                <p:cNvSpPr/>
                <p:nvPr/>
              </p:nvSpPr>
              <p:spPr>
                <a:xfrm>
                  <a:off x="5177879" y="5049180"/>
                  <a:ext cx="990130" cy="787934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349779" y="5258481"/>
                  <a:ext cx="6463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/>
                    <a:t>주찬</a:t>
                  </a: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6653810" y="5015969"/>
                <a:ext cx="990130" cy="787934"/>
                <a:chOff x="6527364" y="5049180"/>
                <a:chExt cx="990130" cy="787934"/>
              </a:xfrm>
            </p:grpSpPr>
            <p:sp>
              <p:nvSpPr>
                <p:cNvPr id="76" name="사각형: 둥근 모서리 77">
                  <a:extLst>
                    <a:ext uri="{FF2B5EF4-FFF2-40B4-BE49-F238E27FC236}">
                      <a16:creationId xmlns:a16="http://schemas.microsoft.com/office/drawing/2014/main" id="{42EE08CF-3CBB-A186-2B85-70E33A16C9BD}"/>
                    </a:ext>
                  </a:extLst>
                </p:cNvPr>
                <p:cNvSpPr/>
                <p:nvPr/>
              </p:nvSpPr>
              <p:spPr>
                <a:xfrm>
                  <a:off x="6527364" y="5049180"/>
                  <a:ext cx="990130" cy="787934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6699264" y="5258481"/>
                  <a:ext cx="6463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 err="1"/>
                    <a:t>의재</a:t>
                  </a:r>
                  <a:endParaRPr lang="ko-KR" altLang="en-US" dirty="0"/>
                </a:p>
              </p:txBody>
            </p:sp>
          </p:grpSp>
          <p:grpSp>
            <p:nvGrpSpPr>
              <p:cNvPr id="70" name="그룹 69"/>
              <p:cNvGrpSpPr/>
              <p:nvPr/>
            </p:nvGrpSpPr>
            <p:grpSpPr>
              <a:xfrm>
                <a:off x="7895696" y="5015969"/>
                <a:ext cx="990130" cy="787934"/>
                <a:chOff x="7895694" y="5054767"/>
                <a:chExt cx="990130" cy="787934"/>
              </a:xfrm>
            </p:grpSpPr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42EE08CF-3CBB-A186-2B85-70E33A16C9BD}"/>
                    </a:ext>
                  </a:extLst>
                </p:cNvPr>
                <p:cNvSpPr/>
                <p:nvPr/>
              </p:nvSpPr>
              <p:spPr>
                <a:xfrm>
                  <a:off x="7895694" y="5054767"/>
                  <a:ext cx="990130" cy="787934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8067594" y="5264068"/>
                  <a:ext cx="6463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/>
                    <a:t>우진</a:t>
                  </a:r>
                  <a:endParaRPr lang="ko-KR" altLang="en-US" dirty="0"/>
                </a:p>
              </p:txBody>
            </p:sp>
          </p:grpSp>
          <p:grpSp>
            <p:nvGrpSpPr>
              <p:cNvPr id="69" name="그룹 68"/>
              <p:cNvGrpSpPr/>
              <p:nvPr/>
            </p:nvGrpSpPr>
            <p:grpSpPr>
              <a:xfrm>
                <a:off x="9137582" y="5015969"/>
                <a:ext cx="990130" cy="787934"/>
                <a:chOff x="8988505" y="5054767"/>
                <a:chExt cx="990130" cy="787934"/>
              </a:xfrm>
            </p:grpSpPr>
            <p:sp>
              <p:nvSpPr>
                <p:cNvPr id="80" name="사각형: 둥근 모서리 77">
                  <a:extLst>
                    <a:ext uri="{FF2B5EF4-FFF2-40B4-BE49-F238E27FC236}">
                      <a16:creationId xmlns:a16="http://schemas.microsoft.com/office/drawing/2014/main" id="{42EE08CF-3CBB-A186-2B85-70E33A16C9BD}"/>
                    </a:ext>
                  </a:extLst>
                </p:cNvPr>
                <p:cNvSpPr/>
                <p:nvPr/>
              </p:nvSpPr>
              <p:spPr>
                <a:xfrm>
                  <a:off x="8988505" y="5054767"/>
                  <a:ext cx="990130" cy="787934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9160405" y="5264068"/>
                  <a:ext cx="6463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/>
                    <a:t>정윤</a:t>
                  </a:r>
                </a:p>
              </p:txBody>
            </p:sp>
          </p:grpSp>
          <p:grpSp>
            <p:nvGrpSpPr>
              <p:cNvPr id="68" name="그룹 67"/>
              <p:cNvGrpSpPr/>
              <p:nvPr/>
            </p:nvGrpSpPr>
            <p:grpSpPr>
              <a:xfrm>
                <a:off x="10379466" y="5015969"/>
                <a:ext cx="990130" cy="787934"/>
                <a:chOff x="10186412" y="4977172"/>
                <a:chExt cx="990130" cy="787934"/>
              </a:xfrm>
            </p:grpSpPr>
            <p:sp>
              <p:nvSpPr>
                <p:cNvPr id="82" name="사각형: 둥근 모서리 77">
                  <a:extLst>
                    <a:ext uri="{FF2B5EF4-FFF2-40B4-BE49-F238E27FC236}">
                      <a16:creationId xmlns:a16="http://schemas.microsoft.com/office/drawing/2014/main" id="{42EE08CF-3CBB-A186-2B85-70E33A16C9BD}"/>
                    </a:ext>
                  </a:extLst>
                </p:cNvPr>
                <p:cNvSpPr/>
                <p:nvPr/>
              </p:nvSpPr>
              <p:spPr>
                <a:xfrm>
                  <a:off x="10186412" y="4977172"/>
                  <a:ext cx="990130" cy="787934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10358312" y="5186473"/>
                  <a:ext cx="6463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/>
                    <a:t>승필</a:t>
                  </a:r>
                  <a:endParaRPr lang="ko-KR" altLang="en-US" dirty="0"/>
                </a:p>
              </p:txBody>
            </p:sp>
          </p:grpSp>
        </p:grpSp>
        <p:cxnSp>
          <p:nvCxnSpPr>
            <p:cNvPr id="88" name="꺾인 연결선 87"/>
            <p:cNvCxnSpPr>
              <a:stCxn id="72" idx="2"/>
              <a:endCxn id="74" idx="0"/>
            </p:cNvCxnSpPr>
            <p:nvPr/>
          </p:nvCxnSpPr>
          <p:spPr>
            <a:xfrm rot="5400000">
              <a:off x="6871346" y="4152678"/>
              <a:ext cx="555059" cy="2483771"/>
            </a:xfrm>
            <a:prstGeom prst="bent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꺾인 연결선 93"/>
            <p:cNvCxnSpPr>
              <a:stCxn id="72" idx="2"/>
              <a:endCxn id="76" idx="0"/>
            </p:cNvCxnSpPr>
            <p:nvPr/>
          </p:nvCxnSpPr>
          <p:spPr>
            <a:xfrm rot="5400000">
              <a:off x="7492289" y="4773621"/>
              <a:ext cx="555059" cy="12418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96"/>
            <p:cNvCxnSpPr>
              <a:stCxn id="72" idx="2"/>
              <a:endCxn id="80" idx="0"/>
            </p:cNvCxnSpPr>
            <p:nvPr/>
          </p:nvCxnSpPr>
          <p:spPr>
            <a:xfrm rot="16200000" flipH="1">
              <a:off x="8734174" y="4773619"/>
              <a:ext cx="555059" cy="12418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 99"/>
            <p:cNvCxnSpPr>
              <a:stCxn id="72" idx="2"/>
              <a:endCxn id="82" idx="0"/>
            </p:cNvCxnSpPr>
            <p:nvPr/>
          </p:nvCxnSpPr>
          <p:spPr>
            <a:xfrm rot="16200000" flipH="1">
              <a:off x="9355116" y="4152677"/>
              <a:ext cx="555059" cy="24837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72" idx="2"/>
              <a:endCxn id="78" idx="0"/>
            </p:cNvCxnSpPr>
            <p:nvPr/>
          </p:nvCxnSpPr>
          <p:spPr>
            <a:xfrm>
              <a:off x="8390760" y="5117034"/>
              <a:ext cx="1" cy="55505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직사각형 102"/>
          <p:cNvSpPr/>
          <p:nvPr/>
        </p:nvSpPr>
        <p:spPr>
          <a:xfrm>
            <a:off x="6303185" y="6036587"/>
            <a:ext cx="4400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DB </a:t>
            </a:r>
            <a:r>
              <a:rPr lang="ko-KR" altLang="en-US" dirty="0" smtClean="0"/>
              <a:t>생성자의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주소를 통한 데이터 접근</a:t>
            </a:r>
            <a:endParaRPr lang="en-US" altLang="ko-KR" dirty="0"/>
          </a:p>
        </p:txBody>
      </p:sp>
      <p:sp>
        <p:nvSpPr>
          <p:cNvPr id="4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</a:p>
        </p:txBody>
      </p:sp>
      <p:sp>
        <p:nvSpPr>
          <p:cNvPr id="4" name="텍스트 개체 틀 241">
            <a:extLst>
              <a:ext uri="{FF2B5EF4-FFF2-40B4-BE49-F238E27FC236}">
                <a16:creationId xmlns:a16="http://schemas.microsoft.com/office/drawing/2014/main" id="{C14F0990-BF07-8350-2855-7C1DB0420957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936563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- 3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DBMS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활용 방안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781734"/>
            <a:ext cx="3213347" cy="4347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436" y="1593568"/>
            <a:ext cx="6336704" cy="16562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5714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0AB28B4-F39E-368C-0561-831E81185AB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64BFCB09-0190-84D0-9C6F-E14B06CFEF7F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14" name="사각형: 둥근 모서리 297">
            <a:extLst>
              <a:ext uri="{FF2B5EF4-FFF2-40B4-BE49-F238E27FC236}">
                <a16:creationId xmlns:a16="http://schemas.microsoft.com/office/drawing/2014/main" id="{EDAC3D41-67F4-4BC2-3D0E-EA52DACD5436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4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</a:p>
        </p:txBody>
      </p:sp>
      <p:sp>
        <p:nvSpPr>
          <p:cNvPr id="4" name="텍스트 개체 틀 241">
            <a:extLst>
              <a:ext uri="{FF2B5EF4-FFF2-40B4-BE49-F238E27FC236}">
                <a16:creationId xmlns:a16="http://schemas.microsoft.com/office/drawing/2014/main" id="{C14F0990-BF07-8350-2855-7C1DB0420957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936563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- 3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DBMS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구체적인 사례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D0C6A2-7154-B670-2DD9-B6C9A094CBF9}"/>
              </a:ext>
            </a:extLst>
          </p:cNvPr>
          <p:cNvGrpSpPr/>
          <p:nvPr/>
        </p:nvGrpSpPr>
        <p:grpSpPr>
          <a:xfrm>
            <a:off x="223333" y="764704"/>
            <a:ext cx="11738120" cy="5663422"/>
            <a:chOff x="223333" y="940658"/>
            <a:chExt cx="11738120" cy="566342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E8B0F9C-5734-2013-F428-A8D36057048E}"/>
                </a:ext>
              </a:extLst>
            </p:cNvPr>
            <p:cNvGrpSpPr/>
            <p:nvPr/>
          </p:nvGrpSpPr>
          <p:grpSpPr>
            <a:xfrm>
              <a:off x="223333" y="940658"/>
              <a:ext cx="3620545" cy="5663422"/>
              <a:chOff x="256812" y="940658"/>
              <a:chExt cx="3620545" cy="5663422"/>
            </a:xfrm>
          </p:grpSpPr>
          <p:sp>
            <p:nvSpPr>
              <p:cNvPr id="16" name="사각형: 둥근 모서리 14">
                <a:extLst>
                  <a:ext uri="{FF2B5EF4-FFF2-40B4-BE49-F238E27FC236}">
                    <a16:creationId xmlns:a16="http://schemas.microsoft.com/office/drawing/2014/main" id="{0625A819-7CD6-6703-6388-024DDFA02BEB}"/>
                  </a:ext>
                </a:extLst>
              </p:cNvPr>
              <p:cNvSpPr/>
              <p:nvPr/>
            </p:nvSpPr>
            <p:spPr>
              <a:xfrm>
                <a:off x="256812" y="1412776"/>
                <a:ext cx="3620545" cy="5191304"/>
              </a:xfrm>
              <a:prstGeom prst="roundRect">
                <a:avLst>
                  <a:gd name="adj" fmla="val 4061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E2CDA7-B050-52E0-BDC9-B027950F28F5}"/>
                  </a:ext>
                </a:extLst>
              </p:cNvPr>
              <p:cNvSpPr txBox="1"/>
              <p:nvPr/>
            </p:nvSpPr>
            <p:spPr>
              <a:xfrm>
                <a:off x="438198" y="940658"/>
                <a:ext cx="32577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1" u="sng" dirty="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rPr>
                  <a:t>데이터 생성 </a:t>
                </a:r>
                <a:r>
                  <a:rPr lang="en-US" altLang="ko-KR" sz="2000" b="1" u="sng" dirty="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rPr>
                  <a:t>(By MySQL)</a:t>
                </a:r>
                <a:endParaRPr lang="ko-KR" altLang="en-US" sz="2000" u="sng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DC4E5EE-D0D7-1D65-FDEA-3C55F3F9A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663" y="1560907"/>
                <a:ext cx="3162843" cy="489504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BB4761C-9CDE-A289-6F74-695DAA19350F}"/>
                </a:ext>
              </a:extLst>
            </p:cNvPr>
            <p:cNvGrpSpPr/>
            <p:nvPr/>
          </p:nvGrpSpPr>
          <p:grpSpPr>
            <a:xfrm>
              <a:off x="4405272" y="940658"/>
              <a:ext cx="7556181" cy="3064406"/>
              <a:chOff x="4192447" y="940658"/>
              <a:chExt cx="7556181" cy="3064406"/>
            </a:xfrm>
          </p:grpSpPr>
          <p:sp>
            <p:nvSpPr>
              <p:cNvPr id="17" name="사각형: 둥근 모서리 14">
                <a:extLst>
                  <a:ext uri="{FF2B5EF4-FFF2-40B4-BE49-F238E27FC236}">
                    <a16:creationId xmlns:a16="http://schemas.microsoft.com/office/drawing/2014/main" id="{B3E4B910-01ED-C772-F39B-364247C38951}"/>
                  </a:ext>
                </a:extLst>
              </p:cNvPr>
              <p:cNvSpPr/>
              <p:nvPr/>
            </p:nvSpPr>
            <p:spPr>
              <a:xfrm>
                <a:off x="4192447" y="1412776"/>
                <a:ext cx="7556181" cy="2592288"/>
              </a:xfrm>
              <a:prstGeom prst="roundRect">
                <a:avLst>
                  <a:gd name="adj" fmla="val 4061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5E4D8F-B391-D092-44EC-2702055D69F5}"/>
                  </a:ext>
                </a:extLst>
              </p:cNvPr>
              <p:cNvSpPr txBox="1"/>
              <p:nvPr/>
            </p:nvSpPr>
            <p:spPr>
              <a:xfrm>
                <a:off x="5684215" y="940658"/>
                <a:ext cx="45726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1" u="sng" dirty="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rPr>
                  <a:t>데이터 불러오기 </a:t>
                </a:r>
                <a:r>
                  <a:rPr lang="en-US" altLang="ko-KR" sz="2000" b="1" u="sng" dirty="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rPr>
                  <a:t>(By MySQL / Python)</a:t>
                </a:r>
                <a:endParaRPr lang="ko-KR" altLang="en-US" sz="2000" u="sng" dirty="0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5364B2F-E20B-28CD-52D8-D7DBD30C1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9010" y="1512257"/>
                <a:ext cx="7203054" cy="2393326"/>
              </a:xfrm>
              <a:prstGeom prst="roundRect">
                <a:avLst>
                  <a:gd name="adj" fmla="val 523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2ECE8E2-BCD7-31B1-10E7-432A38B2396C}"/>
                </a:ext>
              </a:extLst>
            </p:cNvPr>
            <p:cNvGrpSpPr/>
            <p:nvPr/>
          </p:nvGrpSpPr>
          <p:grpSpPr>
            <a:xfrm>
              <a:off x="4405272" y="4110860"/>
              <a:ext cx="7556181" cy="2493220"/>
              <a:chOff x="4192447" y="4110860"/>
              <a:chExt cx="7556181" cy="2493220"/>
            </a:xfrm>
          </p:grpSpPr>
          <p:sp>
            <p:nvSpPr>
              <p:cNvPr id="18" name="사각형: 둥근 모서리 14">
                <a:extLst>
                  <a:ext uri="{FF2B5EF4-FFF2-40B4-BE49-F238E27FC236}">
                    <a16:creationId xmlns:a16="http://schemas.microsoft.com/office/drawing/2014/main" id="{053E086C-2CD5-F25B-1D5F-F30792CB1BF4}"/>
                  </a:ext>
                </a:extLst>
              </p:cNvPr>
              <p:cNvSpPr/>
              <p:nvPr/>
            </p:nvSpPr>
            <p:spPr>
              <a:xfrm>
                <a:off x="4192447" y="4545124"/>
                <a:ext cx="7556181" cy="2058956"/>
              </a:xfrm>
              <a:prstGeom prst="roundRect">
                <a:avLst>
                  <a:gd name="adj" fmla="val 4061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8443F5-49FA-0222-1275-52376AB7013A}"/>
                  </a:ext>
                </a:extLst>
              </p:cNvPr>
              <p:cNvSpPr txBox="1"/>
              <p:nvPr/>
            </p:nvSpPr>
            <p:spPr>
              <a:xfrm>
                <a:off x="5632271" y="4110860"/>
                <a:ext cx="46765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1" u="sng" dirty="0" smtClean="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rPr>
                  <a:t>팀원들과의 데이터 </a:t>
                </a:r>
                <a:r>
                  <a:rPr lang="ko-KR" altLang="en-US" sz="2000" b="1" u="sng" dirty="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rPr>
                  <a:t>공유 </a:t>
                </a:r>
                <a:r>
                  <a:rPr lang="en-US" altLang="ko-KR" sz="2000" b="1" u="sng" dirty="0">
                    <a:solidFill>
                      <a:srgbClr val="404040"/>
                    </a:solidFill>
                    <a:latin typeface="Pretendard" panose="02000503000000000000" pitchFamily="2" charset="-127"/>
                    <a:ea typeface="Pretendard" panose="02000503000000000000" pitchFamily="2" charset="-127"/>
                    <a:cs typeface="Pretendard" panose="02000503000000020004" pitchFamily="50" charset="-127"/>
                  </a:rPr>
                  <a:t>(By Python)</a:t>
                </a:r>
                <a:endParaRPr lang="ko-KR" altLang="en-US" sz="2000" u="sng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084DAE3-DC06-6B8B-9D7C-7D12F2F85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9010" y="4613432"/>
                <a:ext cx="7203054" cy="1922340"/>
              </a:xfrm>
              <a:prstGeom prst="roundRect">
                <a:avLst>
                  <a:gd name="adj" fmla="val 5238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826693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9FE6538F-F5C1-5548-355A-7CE64E3978CD}"/>
              </a:ext>
            </a:extLst>
          </p:cNvPr>
          <p:cNvSpPr/>
          <p:nvPr/>
        </p:nvSpPr>
        <p:spPr>
          <a:xfrm>
            <a:off x="961426" y="1266911"/>
            <a:ext cx="10269149" cy="325885"/>
          </a:xfrm>
          <a:prstGeom prst="triangle">
            <a:avLst/>
          </a:prstGeom>
          <a:gradFill>
            <a:gsLst>
              <a:gs pos="4600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77">
            <a:extLst>
              <a:ext uri="{FF2B5EF4-FFF2-40B4-BE49-F238E27FC236}">
                <a16:creationId xmlns:a16="http://schemas.microsoft.com/office/drawing/2014/main" id="{42EE08CF-3CBB-A186-2B85-70E33A16C9BD}"/>
              </a:ext>
            </a:extLst>
          </p:cNvPr>
          <p:cNvSpPr/>
          <p:nvPr/>
        </p:nvSpPr>
        <p:spPr>
          <a:xfrm>
            <a:off x="1033433" y="686285"/>
            <a:ext cx="10269150" cy="647796"/>
          </a:xfrm>
          <a:prstGeom prst="roundRect">
            <a:avLst/>
          </a:prstGeom>
          <a:solidFill>
            <a:schemeClr val="accent2"/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5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사각형: 둥근 모서리 296">
            <a:extLst>
              <a:ext uri="{FF2B5EF4-FFF2-40B4-BE49-F238E27FC236}">
                <a16:creationId xmlns:a16="http://schemas.microsoft.com/office/drawing/2014/main" id="{1F63A1C7-966D-9421-C8F3-5DC974710569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09A28337-94C5-F3DE-0350-41CBCBB8F6D2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891AF8B-A005-91DA-2057-3A73D785C2D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8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26" y="1581740"/>
            <a:ext cx="10269149" cy="5087620"/>
          </a:xfrm>
          <a:prstGeom prst="roundRect">
            <a:avLst>
              <a:gd name="adj" fmla="val 3100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1200614" y="779351"/>
            <a:ext cx="9934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2015-2021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카테고리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en-US" altLang="ko-KR" sz="24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cofog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변수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지수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개선소멸위험지수</a:t>
            </a:r>
          </a:p>
        </p:txBody>
      </p:sp>
      <p:sp>
        <p:nvSpPr>
          <p:cNvPr id="7" name="텍스트 개체 틀 241">
            <a:extLst>
              <a:ext uri="{FF2B5EF4-FFF2-40B4-BE49-F238E27FC236}">
                <a16:creationId xmlns:a16="http://schemas.microsoft.com/office/drawing/2014/main" id="{DAD578A7-A759-DE36-41D9-1BAE61C81D07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6160698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en-US" altLang="ko-KR" sz="1800" b="1" dirty="0" err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cofog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변수</a:t>
            </a:r>
            <a:endParaRPr lang="ko-KR" altLang="en-US" sz="16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09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77">
            <a:extLst>
              <a:ext uri="{FF2B5EF4-FFF2-40B4-BE49-F238E27FC236}">
                <a16:creationId xmlns:a16="http://schemas.microsoft.com/office/drawing/2014/main" id="{42EE08CF-3CBB-A186-2B85-70E33A16C9BD}"/>
              </a:ext>
            </a:extLst>
          </p:cNvPr>
          <p:cNvSpPr/>
          <p:nvPr/>
        </p:nvSpPr>
        <p:spPr>
          <a:xfrm>
            <a:off x="371364" y="1437678"/>
            <a:ext cx="11590089" cy="1055217"/>
          </a:xfrm>
          <a:prstGeom prst="roundRec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6160698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최적의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설정값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탐색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by </a:t>
            </a:r>
            <a:r>
              <a:rPr lang="en-US" altLang="ko-KR" sz="1600" b="1" dirty="0" err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RandomizedSearchCV</a:t>
            </a:r>
            <a:endParaRPr lang="ko-KR" altLang="en-US" sz="16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사각형: 둥근 모서리 296">
            <a:extLst>
              <a:ext uri="{FF2B5EF4-FFF2-40B4-BE49-F238E27FC236}">
                <a16:creationId xmlns:a16="http://schemas.microsoft.com/office/drawing/2014/main" id="{1F63A1C7-966D-9421-C8F3-5DC974710569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09A28337-94C5-F3DE-0350-41CBCBB8F6D2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891AF8B-A005-91DA-2057-3A73D785C2D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8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8" y="1727161"/>
            <a:ext cx="11315700" cy="476250"/>
          </a:xfrm>
          <a:prstGeom prst="roundRect">
            <a:avLst>
              <a:gd name="adj" fmla="val 21369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2291787" y="872716"/>
            <a:ext cx="8697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u="sng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RandomizedSearchCV</a:t>
            </a:r>
            <a:r>
              <a:rPr lang="en-US" altLang="ko-KR" sz="28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모듈을 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통한 최적의 </a:t>
            </a:r>
            <a:r>
              <a:rPr lang="ko-KR" altLang="en-US" sz="2800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설정값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탐색</a:t>
            </a:r>
          </a:p>
        </p:txBody>
      </p:sp>
      <p:sp>
        <p:nvSpPr>
          <p:cNvPr id="16" name="사각형: 둥근 모서리 77">
            <a:extLst>
              <a:ext uri="{FF2B5EF4-FFF2-40B4-BE49-F238E27FC236}">
                <a16:creationId xmlns:a16="http://schemas.microsoft.com/office/drawing/2014/main" id="{42EE08CF-3CBB-A186-2B85-70E33A16C9BD}"/>
              </a:ext>
            </a:extLst>
          </p:cNvPr>
          <p:cNvSpPr/>
          <p:nvPr/>
        </p:nvSpPr>
        <p:spPr>
          <a:xfrm>
            <a:off x="371364" y="3104964"/>
            <a:ext cx="5364596" cy="3262227"/>
          </a:xfrm>
          <a:prstGeom prst="roundRect">
            <a:avLst>
              <a:gd name="adj" fmla="val 9548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31451" y="3104964"/>
            <a:ext cx="3044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탐색횟수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100</a:t>
            </a:r>
            <a:r>
              <a:rPr lang="ko-KR" altLang="en-US" sz="2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</a:t>
            </a:r>
          </a:p>
        </p:txBody>
      </p:sp>
      <p:sp>
        <p:nvSpPr>
          <p:cNvPr id="17" name="사각형: 둥근 모서리 77">
            <a:extLst>
              <a:ext uri="{FF2B5EF4-FFF2-40B4-BE49-F238E27FC236}">
                <a16:creationId xmlns:a16="http://schemas.microsoft.com/office/drawing/2014/main" id="{42EE08CF-3CBB-A186-2B85-70E33A16C9BD}"/>
              </a:ext>
            </a:extLst>
          </p:cNvPr>
          <p:cNvSpPr/>
          <p:nvPr/>
        </p:nvSpPr>
        <p:spPr>
          <a:xfrm>
            <a:off x="6596857" y="3104964"/>
            <a:ext cx="5364596" cy="3262227"/>
          </a:xfrm>
          <a:prstGeom prst="roundRect">
            <a:avLst>
              <a:gd name="adj" fmla="val 5544"/>
            </a:avLst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26" name="Picture 2" descr="NullClass | Build Real Time Projec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24" y="3598503"/>
            <a:ext cx="4241476" cy="1666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096751" y="3093217"/>
            <a:ext cx="4464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계산 </a:t>
            </a:r>
            <a:r>
              <a:rPr lang="ko-KR" altLang="en-US" dirty="0"/>
              <a:t>비용을 </a:t>
            </a:r>
            <a:r>
              <a:rPr lang="ko-KR" altLang="en-US" dirty="0" smtClean="0"/>
              <a:t>절감</a:t>
            </a:r>
            <a:endParaRPr lang="en-US" altLang="ko-KR" dirty="0" smtClean="0"/>
          </a:p>
          <a:p>
            <a:r>
              <a:rPr lang="ko-KR" altLang="en-US" dirty="0"/>
              <a:t>무작위로 몇 개의 조합만을 시도하므로 계산 비용을 크게 줄일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</a:p>
          <a:p>
            <a:pPr marL="342900" indent="-342900">
              <a:buAutoNum type="arabicPeriod" startAt="2"/>
            </a:pPr>
            <a:r>
              <a:rPr lang="ko-KR" altLang="en-US" dirty="0" smtClean="0"/>
              <a:t>모델 </a:t>
            </a:r>
            <a:r>
              <a:rPr lang="ko-KR" altLang="en-US" dirty="0"/>
              <a:t>성능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r>
              <a:rPr lang="ko-KR" altLang="en-US" dirty="0"/>
              <a:t>더 정확한 예측</a:t>
            </a:r>
            <a:r>
              <a:rPr lang="en-US" altLang="ko-KR" dirty="0"/>
              <a:t>, </a:t>
            </a:r>
            <a:r>
              <a:rPr lang="ko-KR" altLang="en-US" dirty="0"/>
              <a:t>낮은 </a:t>
            </a:r>
            <a:r>
              <a:rPr lang="ko-KR" altLang="en-US" dirty="0" smtClean="0"/>
              <a:t>오차율</a:t>
            </a:r>
            <a:r>
              <a:rPr lang="en-US" altLang="ko-KR" dirty="0"/>
              <a:t>, </a:t>
            </a:r>
            <a:r>
              <a:rPr lang="ko-KR" altLang="en-US" dirty="0"/>
              <a:t>그리고 더 좋은 일반화 성능으로 </a:t>
            </a:r>
            <a:r>
              <a:rPr lang="ko-KR" altLang="en-US" dirty="0" smtClean="0"/>
              <a:t>이어집니다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과적합 방지</a:t>
            </a:r>
            <a:endParaRPr lang="en-US" altLang="ko-KR" dirty="0" smtClean="0"/>
          </a:p>
          <a:p>
            <a:r>
              <a:rPr lang="en-US" altLang="ko-KR" dirty="0" smtClean="0"/>
              <a:t>K-</a:t>
            </a:r>
            <a:r>
              <a:rPr lang="ko-KR" altLang="en-US" dirty="0"/>
              <a:t>겹 교차 </a:t>
            </a:r>
            <a:r>
              <a:rPr lang="ko-KR" altLang="en-US" dirty="0" smtClean="0"/>
              <a:t>검증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 셋의 다양한 조합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</a:t>
            </a:r>
            <a:r>
              <a:rPr lang="ko-KR" altLang="en-US" dirty="0"/>
              <a:t>통해 모델의 하이퍼파라미터를 </a:t>
            </a:r>
            <a:r>
              <a:rPr lang="ko-KR" altLang="en-US" dirty="0" smtClean="0"/>
              <a:t>평가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46907" y="2730359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그래서 왜</a:t>
            </a:r>
            <a:r>
              <a:rPr lang="en-US" altLang="ko-KR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u="sng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RandomizedSearchCV</a:t>
            </a:r>
            <a:r>
              <a:rPr lang="en-US" altLang="ko-KR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인가</a:t>
            </a:r>
            <a:r>
              <a:rPr lang="en-US" altLang="ko-KR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332" y="5493032"/>
            <a:ext cx="529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 모델</a:t>
            </a:r>
            <a:r>
              <a:rPr lang="en-US" altLang="ko-KR" dirty="0" smtClean="0"/>
              <a:t>(GBM/LGBM)</a:t>
            </a:r>
            <a:r>
              <a:rPr lang="ko-KR" altLang="en-US" dirty="0" smtClean="0"/>
              <a:t>성능에 </a:t>
            </a:r>
            <a:r>
              <a:rPr lang="ko-KR" altLang="en-US" dirty="0"/>
              <a:t>큰 영향을 미치는 여러 하이퍼파라미터가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292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20CAD0AD-0C51-5D5F-D81B-E863DBE19335}"/>
              </a:ext>
            </a:extLst>
          </p:cNvPr>
          <p:cNvSpPr/>
          <p:nvPr/>
        </p:nvSpPr>
        <p:spPr>
          <a:xfrm>
            <a:off x="165241" y="666366"/>
            <a:ext cx="11861518" cy="5714639"/>
          </a:xfrm>
          <a:prstGeom prst="roundRect">
            <a:avLst>
              <a:gd name="adj" fmla="val 4061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14">
            <a:extLst>
              <a:ext uri="{FF2B5EF4-FFF2-40B4-BE49-F238E27FC236}">
                <a16:creationId xmlns:a16="http://schemas.microsoft.com/office/drawing/2014/main" id="{F50E6E69-A9E5-EFE9-6072-1B913D496F3D}"/>
              </a:ext>
            </a:extLst>
          </p:cNvPr>
          <p:cNvSpPr/>
          <p:nvPr/>
        </p:nvSpPr>
        <p:spPr>
          <a:xfrm>
            <a:off x="165241" y="666366"/>
            <a:ext cx="11861518" cy="603491"/>
          </a:xfrm>
          <a:prstGeom prst="roundRect">
            <a:avLst>
              <a:gd name="adj" fmla="val 26137"/>
            </a:avLst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CFAF4-2CA6-3E27-B60B-27E85D39D3A4}"/>
              </a:ext>
            </a:extLst>
          </p:cNvPr>
          <p:cNvSpPr txBox="1"/>
          <p:nvPr/>
        </p:nvSpPr>
        <p:spPr>
          <a:xfrm>
            <a:off x="2980082" y="757709"/>
            <a:ext cx="62247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Algorithm 1 : </a:t>
            </a:r>
            <a:r>
              <a:rPr lang="en-US" altLang="ko-KR" b="1" dirty="0">
                <a:solidFill>
                  <a:schemeClr val="bg1"/>
                </a:solidFill>
              </a:rPr>
              <a:t>Gradient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Boosting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Classifier Model 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기존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4E41582-3CFA-ED92-3473-3EDD65CDB5D8}"/>
              </a:ext>
            </a:extLst>
          </p:cNvPr>
          <p:cNvSpPr/>
          <p:nvPr/>
        </p:nvSpPr>
        <p:spPr>
          <a:xfrm>
            <a:off x="0" y="6488668"/>
            <a:ext cx="11173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p21,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한국 지방소멸 요인과 극복 방안에 관한 연구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머신러닝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방법을 통한 탐색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「지방정부연구」 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권 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2021 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84" y="1481162"/>
            <a:ext cx="5637020" cy="4432114"/>
          </a:xfrm>
          <a:prstGeom prst="roundRect">
            <a:avLst>
              <a:gd name="adj" fmla="val 445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2775321" y="601167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예시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755564" y="4473116"/>
            <a:ext cx="4741380" cy="1835503"/>
            <a:chOff x="6431872" y="4473116"/>
            <a:chExt cx="4741380" cy="1835503"/>
          </a:xfrm>
        </p:grpSpPr>
        <p:grpSp>
          <p:nvGrpSpPr>
            <p:cNvPr id="19" name="그룹 18"/>
            <p:cNvGrpSpPr/>
            <p:nvPr/>
          </p:nvGrpSpPr>
          <p:grpSpPr>
            <a:xfrm>
              <a:off x="6431872" y="4473116"/>
              <a:ext cx="4741380" cy="1407976"/>
              <a:chOff x="6431872" y="1762146"/>
              <a:chExt cx="4741380" cy="1407976"/>
            </a:xfrm>
          </p:grpSpPr>
          <p:sp>
            <p:nvSpPr>
              <p:cNvPr id="41" name="모서리가 둥근 직사각형 60">
                <a:extLst>
                  <a:ext uri="{FF2B5EF4-FFF2-40B4-BE49-F238E27FC236}">
                    <a16:creationId xmlns:a16="http://schemas.microsoft.com/office/drawing/2014/main" id="{FAF2BBB7-A578-2FC5-8415-2DAB686CF642}"/>
                  </a:ext>
                </a:extLst>
              </p:cNvPr>
              <p:cNvSpPr/>
              <p:nvPr/>
            </p:nvSpPr>
            <p:spPr>
              <a:xfrm>
                <a:off x="6431872" y="1762146"/>
                <a:ext cx="4741380" cy="1407976"/>
              </a:xfrm>
              <a:prstGeom prst="roundRect">
                <a:avLst>
                  <a:gd name="adj" fmla="val 609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8D21E51B-DA02-D299-069D-4A7E3EA18B06}"/>
                  </a:ext>
                </a:extLst>
              </p:cNvPr>
              <p:cNvGrpSpPr/>
              <p:nvPr/>
            </p:nvGrpSpPr>
            <p:grpSpPr>
              <a:xfrm>
                <a:off x="7065283" y="2027108"/>
                <a:ext cx="3474558" cy="878053"/>
                <a:chOff x="8183998" y="5382079"/>
                <a:chExt cx="3474558" cy="878053"/>
              </a:xfrm>
            </p:grpSpPr>
            <p:pic>
              <p:nvPicPr>
                <p:cNvPr id="11" name="Picture 12">
                  <a:extLst>
                    <a:ext uri="{FF2B5EF4-FFF2-40B4-BE49-F238E27FC236}">
                      <a16:creationId xmlns:a16="http://schemas.microsoft.com/office/drawing/2014/main" id="{B7E3F4E7-AACD-088B-1E83-6BFB873603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80567" y="5409221"/>
                  <a:ext cx="1477989" cy="795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C4D3709B-9F2B-86D2-2A18-EBA67432F7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83998" y="5409220"/>
                  <a:ext cx="724143" cy="7959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" descr="Xgrunge 문자 X 벡터 십자 기호 손으로 그린 X | 프리미엄 벡터">
                  <a:extLst>
                    <a:ext uri="{FF2B5EF4-FFF2-40B4-BE49-F238E27FC236}">
                      <a16:creationId xmlns:a16="http://schemas.microsoft.com/office/drawing/2014/main" id="{9E1C9079-4654-2D50-84E4-793727F795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328" y="5382079"/>
                  <a:ext cx="878053" cy="878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2" name="직사각형 41"/>
            <p:cNvSpPr/>
            <p:nvPr/>
          </p:nvSpPr>
          <p:spPr>
            <a:xfrm>
              <a:off x="8295853" y="5939287"/>
              <a:ext cx="10134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활용 툴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755564" y="1477702"/>
            <a:ext cx="4741380" cy="2675531"/>
            <a:chOff x="6755564" y="1477702"/>
            <a:chExt cx="4741380" cy="2675531"/>
          </a:xfrm>
        </p:grpSpPr>
        <p:sp>
          <p:nvSpPr>
            <p:cNvPr id="44" name="모서리가 둥근 직사각형 60">
              <a:extLst>
                <a:ext uri="{FF2B5EF4-FFF2-40B4-BE49-F238E27FC236}">
                  <a16:creationId xmlns:a16="http://schemas.microsoft.com/office/drawing/2014/main" id="{FAF2BBB7-A578-2FC5-8415-2DAB686CF642}"/>
                </a:ext>
              </a:extLst>
            </p:cNvPr>
            <p:cNvSpPr/>
            <p:nvPr/>
          </p:nvSpPr>
          <p:spPr>
            <a:xfrm>
              <a:off x="6755564" y="1477702"/>
              <a:ext cx="4741380" cy="2675531"/>
            </a:xfrm>
            <a:prstGeom prst="roundRect">
              <a:avLst>
                <a:gd name="adj" fmla="val 609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8417566" y="1477702"/>
              <a:ext cx="14173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F1 Score</a:t>
              </a:r>
              <a:endPara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812960" y="2584635"/>
              <a:ext cx="4626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수정을 통한 </a:t>
              </a:r>
              <a:r>
                <a:rPr lang="en-US" altLang="ko-KR" sz="2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F1 Score </a:t>
              </a:r>
              <a:r>
                <a:rPr lang="ko-KR" altLang="en-US" sz="2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개선</a:t>
              </a:r>
            </a:p>
          </p:txBody>
        </p:sp>
      </p:grpSp>
      <p:sp>
        <p:nvSpPr>
          <p:cNvPr id="26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2" name="텍스트 개체 틀 241">
            <a:extLst>
              <a:ext uri="{FF2B5EF4-FFF2-40B4-BE49-F238E27FC236}">
                <a16:creationId xmlns:a16="http://schemas.microsoft.com/office/drawing/2014/main" id="{83201B25-A0C0-579F-1268-650970D1E71C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936563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- 4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모델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GBM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73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7FB363F-43FB-ED96-D60A-A67BBFF01F3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9E50C0B-2FF2-CBE8-70B0-AB44E87C50B6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25A4140C-E66E-8F15-639A-5AB754D423EE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20CAD0AD-0C51-5D5F-D81B-E863DBE19335}"/>
              </a:ext>
            </a:extLst>
          </p:cNvPr>
          <p:cNvSpPr/>
          <p:nvPr/>
        </p:nvSpPr>
        <p:spPr>
          <a:xfrm>
            <a:off x="165241" y="666366"/>
            <a:ext cx="11861518" cy="5714639"/>
          </a:xfrm>
          <a:prstGeom prst="roundRect">
            <a:avLst>
              <a:gd name="adj" fmla="val 4061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14">
            <a:extLst>
              <a:ext uri="{FF2B5EF4-FFF2-40B4-BE49-F238E27FC236}">
                <a16:creationId xmlns:a16="http://schemas.microsoft.com/office/drawing/2014/main" id="{F50E6E69-A9E5-EFE9-6072-1B913D496F3D}"/>
              </a:ext>
            </a:extLst>
          </p:cNvPr>
          <p:cNvSpPr/>
          <p:nvPr/>
        </p:nvSpPr>
        <p:spPr>
          <a:xfrm>
            <a:off x="165241" y="666366"/>
            <a:ext cx="11861518" cy="603491"/>
          </a:xfrm>
          <a:prstGeom prst="roundRect">
            <a:avLst>
              <a:gd name="adj" fmla="val 26137"/>
            </a:avLst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CFAF4-2CA6-3E27-B60B-27E85D39D3A4}"/>
              </a:ext>
            </a:extLst>
          </p:cNvPr>
          <p:cNvSpPr txBox="1"/>
          <p:nvPr/>
        </p:nvSpPr>
        <p:spPr>
          <a:xfrm>
            <a:off x="2473442" y="745056"/>
            <a:ext cx="7245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Algorithm 2 : Light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Gradient 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Boosting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Classifier Model(</a:t>
            </a:r>
            <a:r>
              <a:rPr lang="ko-KR" altLang="en-US" b="1" dirty="0">
                <a:solidFill>
                  <a:schemeClr val="bg1"/>
                </a:solidFill>
              </a:rPr>
              <a:t>신규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5321" y="601167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예시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755564" y="4473116"/>
            <a:ext cx="4741380" cy="1835503"/>
            <a:chOff x="6431872" y="4473116"/>
            <a:chExt cx="4741380" cy="1835503"/>
          </a:xfrm>
        </p:grpSpPr>
        <p:grpSp>
          <p:nvGrpSpPr>
            <p:cNvPr id="19" name="그룹 18"/>
            <p:cNvGrpSpPr/>
            <p:nvPr/>
          </p:nvGrpSpPr>
          <p:grpSpPr>
            <a:xfrm>
              <a:off x="6431872" y="4473116"/>
              <a:ext cx="4741380" cy="1407976"/>
              <a:chOff x="6431872" y="1762146"/>
              <a:chExt cx="4741380" cy="1407976"/>
            </a:xfrm>
          </p:grpSpPr>
          <p:sp>
            <p:nvSpPr>
              <p:cNvPr id="41" name="모서리가 둥근 직사각형 60">
                <a:extLst>
                  <a:ext uri="{FF2B5EF4-FFF2-40B4-BE49-F238E27FC236}">
                    <a16:creationId xmlns:a16="http://schemas.microsoft.com/office/drawing/2014/main" id="{FAF2BBB7-A578-2FC5-8415-2DAB686CF642}"/>
                  </a:ext>
                </a:extLst>
              </p:cNvPr>
              <p:cNvSpPr/>
              <p:nvPr/>
            </p:nvSpPr>
            <p:spPr>
              <a:xfrm>
                <a:off x="6431872" y="1762146"/>
                <a:ext cx="4741380" cy="1407976"/>
              </a:xfrm>
              <a:prstGeom prst="roundRect">
                <a:avLst>
                  <a:gd name="adj" fmla="val 609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8D21E51B-DA02-D299-069D-4A7E3EA18B06}"/>
                  </a:ext>
                </a:extLst>
              </p:cNvPr>
              <p:cNvGrpSpPr/>
              <p:nvPr/>
            </p:nvGrpSpPr>
            <p:grpSpPr>
              <a:xfrm>
                <a:off x="7065283" y="2027108"/>
                <a:ext cx="3474558" cy="878053"/>
                <a:chOff x="8183998" y="5382079"/>
                <a:chExt cx="3474558" cy="878053"/>
              </a:xfrm>
            </p:grpSpPr>
            <p:pic>
              <p:nvPicPr>
                <p:cNvPr id="11" name="Picture 12">
                  <a:extLst>
                    <a:ext uri="{FF2B5EF4-FFF2-40B4-BE49-F238E27FC236}">
                      <a16:creationId xmlns:a16="http://schemas.microsoft.com/office/drawing/2014/main" id="{B7E3F4E7-AACD-088B-1E83-6BFB873603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80567" y="5409221"/>
                  <a:ext cx="1477989" cy="7959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8">
                  <a:extLst>
                    <a:ext uri="{FF2B5EF4-FFF2-40B4-BE49-F238E27FC236}">
                      <a16:creationId xmlns:a16="http://schemas.microsoft.com/office/drawing/2014/main" id="{C4D3709B-9F2B-86D2-2A18-EBA67432F7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83998" y="5409220"/>
                  <a:ext cx="724143" cy="7959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" descr="Xgrunge 문자 X 벡터 십자 기호 손으로 그린 X | 프리미엄 벡터">
                  <a:extLst>
                    <a:ext uri="{FF2B5EF4-FFF2-40B4-BE49-F238E27FC236}">
                      <a16:creationId xmlns:a16="http://schemas.microsoft.com/office/drawing/2014/main" id="{9E1C9079-4654-2D50-84E4-793727F795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5328" y="5382079"/>
                  <a:ext cx="878053" cy="878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2" name="직사각형 41"/>
            <p:cNvSpPr/>
            <p:nvPr/>
          </p:nvSpPr>
          <p:spPr>
            <a:xfrm>
              <a:off x="8295853" y="5939287"/>
              <a:ext cx="10134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활용 툴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755564" y="1477702"/>
            <a:ext cx="4741380" cy="2675531"/>
            <a:chOff x="6755564" y="1477702"/>
            <a:chExt cx="4741380" cy="2675531"/>
          </a:xfrm>
        </p:grpSpPr>
        <p:sp>
          <p:nvSpPr>
            <p:cNvPr id="44" name="모서리가 둥근 직사각형 60">
              <a:extLst>
                <a:ext uri="{FF2B5EF4-FFF2-40B4-BE49-F238E27FC236}">
                  <a16:creationId xmlns:a16="http://schemas.microsoft.com/office/drawing/2014/main" id="{FAF2BBB7-A578-2FC5-8415-2DAB686CF642}"/>
                </a:ext>
              </a:extLst>
            </p:cNvPr>
            <p:cNvSpPr/>
            <p:nvPr/>
          </p:nvSpPr>
          <p:spPr>
            <a:xfrm>
              <a:off x="6755564" y="1477702"/>
              <a:ext cx="4741380" cy="2675531"/>
            </a:xfrm>
            <a:prstGeom prst="roundRect">
              <a:avLst>
                <a:gd name="adj" fmla="val 609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8417566" y="1477702"/>
              <a:ext cx="14173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F1 Score</a:t>
              </a:r>
              <a:endPara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770482" y="2584635"/>
              <a:ext cx="471154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수정을 통한 </a:t>
              </a:r>
              <a:r>
                <a:rPr lang="ko-KR" altLang="en-US" sz="2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오차율 개선</a:t>
              </a:r>
              <a:endParaRPr lang="en-US" altLang="ko-KR" sz="2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2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및 분류 정확도 높임</a:t>
              </a:r>
              <a:r>
                <a:rPr lang="en-US" altLang="ko-KR" sz="24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</a:t>
              </a:r>
              <a:endPara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6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2" name="텍스트 개체 틀 241">
            <a:extLst>
              <a:ext uri="{FF2B5EF4-FFF2-40B4-BE49-F238E27FC236}">
                <a16:creationId xmlns:a16="http://schemas.microsoft.com/office/drawing/2014/main" id="{83201B25-A0C0-579F-1268-650970D1E71C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936563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- 4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모델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GBC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rcRect r="44519"/>
          <a:stretch/>
        </p:blipFill>
        <p:spPr>
          <a:xfrm>
            <a:off x="1092682" y="1477702"/>
            <a:ext cx="4131800" cy="4403390"/>
          </a:xfrm>
          <a:prstGeom prst="roundRect">
            <a:avLst>
              <a:gd name="adj" fmla="val 3886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48524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96">
            <a:extLst>
              <a:ext uri="{FF2B5EF4-FFF2-40B4-BE49-F238E27FC236}">
                <a16:creationId xmlns:a16="http://schemas.microsoft.com/office/drawing/2014/main" id="{1F63A1C7-966D-9421-C8F3-5DC974710569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09A28337-94C5-F3DE-0350-41CBCBB8F6D2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891AF8B-A005-91DA-2057-3A73D785C2D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8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4" y="983371"/>
            <a:ext cx="7645092" cy="5625244"/>
          </a:xfrm>
          <a:prstGeom prst="roundRect">
            <a:avLst>
              <a:gd name="adj" fmla="val 3083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grpSp>
        <p:nvGrpSpPr>
          <p:cNvPr id="30" name="그룹 29"/>
          <p:cNvGrpSpPr/>
          <p:nvPr/>
        </p:nvGrpSpPr>
        <p:grpSpPr>
          <a:xfrm>
            <a:off x="8200494" y="1163438"/>
            <a:ext cx="3809465" cy="714476"/>
            <a:chOff x="8228511" y="1454384"/>
            <a:chExt cx="3809465" cy="714476"/>
          </a:xfrm>
        </p:grpSpPr>
        <p:sp>
          <p:nvSpPr>
            <p:cNvPr id="31" name="사각형: 둥근 모서리 77">
              <a:extLst>
                <a:ext uri="{FF2B5EF4-FFF2-40B4-BE49-F238E27FC236}">
                  <a16:creationId xmlns:a16="http://schemas.microsoft.com/office/drawing/2014/main" id="{42EE08CF-3CBB-A186-2B85-70E33A16C9BD}"/>
                </a:ext>
              </a:extLst>
            </p:cNvPr>
            <p:cNvSpPr/>
            <p:nvPr/>
          </p:nvSpPr>
          <p:spPr>
            <a:xfrm>
              <a:off x="8228511" y="1454384"/>
              <a:ext cx="3809465" cy="714476"/>
            </a:xfrm>
            <a:prstGeom prst="roundRect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390279" y="1626956"/>
              <a:ext cx="3572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GradientBoostingClassifierModel</a:t>
              </a:r>
              <a:endPara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676262" y="678873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</a:t>
            </a:r>
            <a:endParaRPr lang="ko-KR" altLang="en-US" u="sng" dirty="0"/>
          </a:p>
        </p:txBody>
      </p:sp>
      <p:sp>
        <p:nvSpPr>
          <p:cNvPr id="34" name="직사각형 33"/>
          <p:cNvSpPr/>
          <p:nvPr/>
        </p:nvSpPr>
        <p:spPr>
          <a:xfrm>
            <a:off x="3006173" y="581373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머신러닝</a:t>
            </a:r>
            <a:r>
              <a:rPr lang="ko-KR" altLang="en-US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파이썬</a:t>
            </a:r>
            <a:r>
              <a:rPr lang="ko-KR" altLang="en-US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코드</a:t>
            </a:r>
            <a:endParaRPr lang="ko-KR" altLang="en-US" u="sng" dirty="0"/>
          </a:p>
        </p:txBody>
      </p:sp>
      <p:grpSp>
        <p:nvGrpSpPr>
          <p:cNvPr id="47" name="그룹 46"/>
          <p:cNvGrpSpPr/>
          <p:nvPr/>
        </p:nvGrpSpPr>
        <p:grpSpPr>
          <a:xfrm>
            <a:off x="8148228" y="2487205"/>
            <a:ext cx="3896835" cy="2630995"/>
            <a:chOff x="8264050" y="2214685"/>
            <a:chExt cx="3896835" cy="2630995"/>
          </a:xfrm>
        </p:grpSpPr>
        <p:grpSp>
          <p:nvGrpSpPr>
            <p:cNvPr id="35" name="그룹 34"/>
            <p:cNvGrpSpPr/>
            <p:nvPr/>
          </p:nvGrpSpPr>
          <p:grpSpPr>
            <a:xfrm>
              <a:off x="8275594" y="2616683"/>
              <a:ext cx="3809465" cy="714476"/>
              <a:chOff x="8229143" y="2616683"/>
              <a:chExt cx="3809465" cy="714476"/>
            </a:xfrm>
          </p:grpSpPr>
          <p:sp>
            <p:nvSpPr>
              <p:cNvPr id="38" name="사각형: 둥근 모서리 77">
                <a:extLst>
                  <a:ext uri="{FF2B5EF4-FFF2-40B4-BE49-F238E27FC236}">
                    <a16:creationId xmlns:a16="http://schemas.microsoft.com/office/drawing/2014/main" id="{42EE08CF-3CBB-A186-2B85-70E33A16C9BD}"/>
                  </a:ext>
                </a:extLst>
              </p:cNvPr>
              <p:cNvSpPr/>
              <p:nvPr/>
            </p:nvSpPr>
            <p:spPr>
              <a:xfrm>
                <a:off x="8229143" y="2616683"/>
                <a:ext cx="3809465" cy="714476"/>
              </a:xfrm>
              <a:prstGeom prst="roundRect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1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8414985" y="2783871"/>
                <a:ext cx="3328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RandomizedSerchCV</a:t>
                </a:r>
                <a:r>
                  <a:rPr lang="ko-KR" altLang="en-US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모듈 활용</a:t>
                </a:r>
                <a:endPara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9190312" y="2214685"/>
              <a:ext cx="2165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최적의 파라미터 값</a:t>
              </a:r>
              <a:endParaRPr lang="ko-KR" altLang="en-US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1" name="삼각형 1">
              <a:extLst>
                <a:ext uri="{FF2B5EF4-FFF2-40B4-BE49-F238E27FC236}">
                  <a16:creationId xmlns:a16="http://schemas.microsoft.com/office/drawing/2014/main" id="{414A3765-503D-086D-8A68-6647D1B6CC0F}"/>
                </a:ext>
              </a:extLst>
            </p:cNvPr>
            <p:cNvSpPr/>
            <p:nvPr/>
          </p:nvSpPr>
          <p:spPr>
            <a:xfrm rot="10800000">
              <a:off x="8275594" y="3573017"/>
              <a:ext cx="3809465" cy="423297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264050" y="3912376"/>
              <a:ext cx="3896835" cy="933304"/>
              <a:chOff x="8299591" y="3912376"/>
              <a:chExt cx="3896835" cy="933304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8299591" y="4117785"/>
                <a:ext cx="3896835" cy="727895"/>
                <a:chOff x="8229143" y="2616683"/>
                <a:chExt cx="3896835" cy="727895"/>
              </a:xfrm>
            </p:grpSpPr>
            <p:sp>
              <p:nvSpPr>
                <p:cNvPr id="44" name="사각형: 둥근 모서리 77">
                  <a:extLst>
                    <a:ext uri="{FF2B5EF4-FFF2-40B4-BE49-F238E27FC236}">
                      <a16:creationId xmlns:a16="http://schemas.microsoft.com/office/drawing/2014/main" id="{42EE08CF-3CBB-A186-2B85-70E33A16C9BD}"/>
                    </a:ext>
                  </a:extLst>
                </p:cNvPr>
                <p:cNvSpPr/>
                <p:nvPr/>
              </p:nvSpPr>
              <p:spPr>
                <a:xfrm>
                  <a:off x="8229143" y="2616683"/>
                  <a:ext cx="3809465" cy="714476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1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9084290" y="2698247"/>
                  <a:ext cx="304168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최적의 파라미터 값 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/>
                  </a:r>
                  <a:b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</a:b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GBM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에 적용</a:t>
                  </a:r>
                  <a:endParaRPr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pic>
            <p:nvPicPr>
              <p:cNvPr id="46" name="Picture 6" descr="Check mark set. Grunge check mark. Black Hand drawn check signs isolated on  white background. Checklist marks set . Vector illustration 이미지  (1322190023) - 게티이미지뱅크">
                <a:extLst>
                  <a:ext uri="{FF2B5EF4-FFF2-40B4-BE49-F238E27FC236}">
                    <a16:creationId xmlns:a16="http://schemas.microsoft.com/office/drawing/2014/main" id="{DC664E86-4459-E1FB-45F6-6C68889A3C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59" t="20887" r="26896" b="9001"/>
              <a:stretch/>
            </p:blipFill>
            <p:spPr bwMode="auto">
              <a:xfrm rot="843217">
                <a:off x="11621337" y="3912376"/>
                <a:ext cx="510807" cy="508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텍스트 개체 틀 241">
            <a:extLst>
              <a:ext uri="{FF2B5EF4-FFF2-40B4-BE49-F238E27FC236}">
                <a16:creationId xmlns:a16="http://schemas.microsoft.com/office/drawing/2014/main" id="{F9DA9CB4-F19D-F880-E294-B616340B4EF2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5476622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- 4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모델 구축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머신러닝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구축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(GBM)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9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/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2632308" cy="404431"/>
          </a:xfrm>
          <a:noFill/>
          <a:ln>
            <a:noFill/>
          </a:ln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25000"/>
              <a:buNone/>
              <a:defRPr lang="ko-KR" altLang="en-US"/>
            </a:pPr>
            <a:r>
              <a:rPr lang="en-US" altLang="ko-KR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목적 </a:t>
            </a:r>
            <a:r>
              <a:rPr lang="en-US" altLang="ko-KR" sz="1800" b="1" dirty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(2)</a:t>
            </a:r>
            <a:endParaRPr lang="ko-KR" altLang="en-US" sz="1800" b="1" dirty="0">
              <a:solidFill>
                <a:srgbClr val="40404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581001"/>
            <a:ext cx="2056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출처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DAPT Desk Research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505D2CD8-A6BE-E061-B303-FB946EF6BF55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</a:t>
            </a:r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E78538C8-6DEA-9F37-BD2F-105EC0DF81A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16" name="사각형: 둥근 모서리 297">
            <a:extLst>
              <a:ext uri="{FF2B5EF4-FFF2-40B4-BE49-F238E27FC236}">
                <a16:creationId xmlns:a16="http://schemas.microsoft.com/office/drawing/2014/main" id="{A09A4DDF-7C03-5464-2069-3320550AC7D0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17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223333" y="1952836"/>
            <a:ext cx="11745334" cy="4547257"/>
          </a:xfrm>
          <a:prstGeom prst="roundRect">
            <a:avLst>
              <a:gd name="adj" fmla="val 706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miter lim="800000"/>
          </a:ln>
          <a:effectLst/>
        </p:spPr>
        <p:txBody>
          <a:bodyPr rot="0" spcFirstLastPara="0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8" name="사각형: 둥근 모서리 3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908720"/>
            <a:ext cx="11745332" cy="981459"/>
          </a:xfrm>
          <a:prstGeom prst="roundRect">
            <a:avLst>
              <a:gd name="adj" fmla="val 16245"/>
            </a:avLst>
          </a:prstGeom>
          <a:solidFill>
            <a:schemeClr val="accent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9" name="텍스트 개체 틀 242">
            <a:extLst>
              <a:ext uri="{FF2B5EF4-FFF2-40B4-BE49-F238E27FC236}">
                <a16:creationId xmlns:a16="http://schemas.microsoft.com/office/drawing/2014/main" id="{0120AE54-DC96-970A-82E1-FE1024851E36}"/>
              </a:ext>
            </a:extLst>
          </p:cNvPr>
          <p:cNvSpPr>
            <a:spLocks noGrp="1"/>
          </p:cNvSpPr>
          <p:nvPr/>
        </p:nvSpPr>
        <p:spPr>
          <a:xfrm>
            <a:off x="4015911" y="980502"/>
            <a:ext cx="4160179" cy="8378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lvl="0" indent="0" algn="just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600" b="0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기대효과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BC6B50-B797-4076-FEB6-8ED0FF221995}"/>
              </a:ext>
            </a:extLst>
          </p:cNvPr>
          <p:cNvGrpSpPr/>
          <p:nvPr/>
        </p:nvGrpSpPr>
        <p:grpSpPr>
          <a:xfrm>
            <a:off x="2602420" y="1955212"/>
            <a:ext cx="6987160" cy="3805068"/>
            <a:chOff x="2602420" y="1962918"/>
            <a:chExt cx="6987160" cy="3805068"/>
          </a:xfrm>
        </p:grpSpPr>
        <p:sp>
          <p:nvSpPr>
            <p:cNvPr id="12" name="직사각형 11"/>
            <p:cNvSpPr/>
            <p:nvPr/>
          </p:nvSpPr>
          <p:spPr>
            <a:xfrm>
              <a:off x="2602420" y="4198326"/>
              <a:ext cx="6987160" cy="156966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변수들을 </a:t>
              </a:r>
              <a:r>
                <a:rPr lang="ko-KR" altLang="en-US" sz="3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바탕으로 소멸위험지역을 </a:t>
              </a:r>
              <a:endParaRPr lang="en-US" altLang="ko-KR" sz="3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알아보고 </a:t>
              </a:r>
              <a:r>
                <a:rPr lang="ko-KR" altLang="en-US" sz="32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향후 소멸위험지역을 예측</a:t>
              </a:r>
              <a:endParaRPr lang="en-US" altLang="ko-KR" sz="32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rcRect l="30608" t="21147" r="18682" b="20296"/>
            <a:stretch/>
          </p:blipFill>
          <p:spPr>
            <a:xfrm>
              <a:off x="5195900" y="1962918"/>
              <a:ext cx="2121832" cy="1853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6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96">
            <a:extLst>
              <a:ext uri="{FF2B5EF4-FFF2-40B4-BE49-F238E27FC236}">
                <a16:creationId xmlns:a16="http://schemas.microsoft.com/office/drawing/2014/main" id="{1F63A1C7-966D-9421-C8F3-5DC974710569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09A28337-94C5-F3DE-0350-41CBCBB8F6D2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891AF8B-A005-91DA-2057-3A73D785C2D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8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grpSp>
        <p:nvGrpSpPr>
          <p:cNvPr id="195" name="그룹 194"/>
          <p:cNvGrpSpPr/>
          <p:nvPr/>
        </p:nvGrpSpPr>
        <p:grpSpPr>
          <a:xfrm>
            <a:off x="243846" y="850881"/>
            <a:ext cx="11704308" cy="5530447"/>
            <a:chOff x="257145" y="1066905"/>
            <a:chExt cx="11704308" cy="55304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45" y="6077465"/>
              <a:ext cx="11704308" cy="519887"/>
            </a:xfrm>
            <a:prstGeom prst="roundRect">
              <a:avLst>
                <a:gd name="adj" fmla="val 27083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</p:pic>
        <p:grpSp>
          <p:nvGrpSpPr>
            <p:cNvPr id="194" name="그룹 193"/>
            <p:cNvGrpSpPr/>
            <p:nvPr/>
          </p:nvGrpSpPr>
          <p:grpSpPr>
            <a:xfrm>
              <a:off x="270444" y="1066905"/>
              <a:ext cx="11677711" cy="4724191"/>
              <a:chOff x="394953" y="1052736"/>
              <a:chExt cx="11677711" cy="472419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187"/>
              <a:stretch/>
            </p:blipFill>
            <p:spPr>
              <a:xfrm>
                <a:off x="394953" y="1052736"/>
                <a:ext cx="5822586" cy="4724191"/>
              </a:xfrm>
              <a:prstGeom prst="roundRect">
                <a:avLst>
                  <a:gd name="adj" fmla="val 3083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</p:pic>
          <p:grpSp>
            <p:nvGrpSpPr>
              <p:cNvPr id="193" name="그룹 192"/>
              <p:cNvGrpSpPr/>
              <p:nvPr/>
            </p:nvGrpSpPr>
            <p:grpSpPr>
              <a:xfrm>
                <a:off x="6299200" y="1052736"/>
                <a:ext cx="5773464" cy="4724191"/>
                <a:chOff x="6299200" y="1052735"/>
                <a:chExt cx="5773464" cy="4724191"/>
              </a:xfrm>
            </p:grpSpPr>
            <p:sp>
              <p:nvSpPr>
                <p:cNvPr id="66" name="사각형: 둥근 모서리 77">
                  <a:extLst>
                    <a:ext uri="{FF2B5EF4-FFF2-40B4-BE49-F238E27FC236}">
                      <a16:creationId xmlns:a16="http://schemas.microsoft.com/office/drawing/2014/main" id="{42EE08CF-3CBB-A186-2B85-70E33A16C9BD}"/>
                    </a:ext>
                  </a:extLst>
                </p:cNvPr>
                <p:cNvSpPr/>
                <p:nvPr/>
              </p:nvSpPr>
              <p:spPr>
                <a:xfrm>
                  <a:off x="6299200" y="1052735"/>
                  <a:ext cx="5773464" cy="4724191"/>
                </a:xfrm>
                <a:prstGeom prst="roundRect">
                  <a:avLst>
                    <a:gd name="adj" fmla="val 510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1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grpSp>
              <p:nvGrpSpPr>
                <p:cNvPr id="192" name="그룹 191"/>
                <p:cNvGrpSpPr/>
                <p:nvPr/>
              </p:nvGrpSpPr>
              <p:grpSpPr>
                <a:xfrm>
                  <a:off x="6352271" y="1862012"/>
                  <a:ext cx="5667323" cy="3105636"/>
                  <a:chOff x="6405341" y="1052736"/>
                  <a:chExt cx="5667323" cy="3105636"/>
                </a:xfrm>
              </p:grpSpPr>
              <p:grpSp>
                <p:nvGrpSpPr>
                  <p:cNvPr id="63" name="그룹 62"/>
                  <p:cNvGrpSpPr/>
                  <p:nvPr/>
                </p:nvGrpSpPr>
                <p:grpSpPr>
                  <a:xfrm>
                    <a:off x="6405341" y="3068960"/>
                    <a:ext cx="5667323" cy="1089412"/>
                    <a:chOff x="6405341" y="4031776"/>
                    <a:chExt cx="5667323" cy="1089412"/>
                  </a:xfrm>
                </p:grpSpPr>
                <p:grpSp>
                  <p:nvGrpSpPr>
                    <p:cNvPr id="54" name="그룹 53"/>
                    <p:cNvGrpSpPr/>
                    <p:nvPr/>
                  </p:nvGrpSpPr>
                  <p:grpSpPr>
                    <a:xfrm>
                      <a:off x="10277023" y="4031776"/>
                      <a:ext cx="1795641" cy="1089412"/>
                      <a:chOff x="13552076" y="-1144477"/>
                      <a:chExt cx="1795641" cy="1089412"/>
                    </a:xfrm>
                  </p:grpSpPr>
                  <p:grpSp>
                    <p:nvGrpSpPr>
                      <p:cNvPr id="24" name="그룹 23"/>
                      <p:cNvGrpSpPr/>
                      <p:nvPr/>
                    </p:nvGrpSpPr>
                    <p:grpSpPr>
                      <a:xfrm>
                        <a:off x="13552076" y="-769541"/>
                        <a:ext cx="1795641" cy="714476"/>
                        <a:chOff x="8228511" y="2426492"/>
                        <a:chExt cx="1795641" cy="714476"/>
                      </a:xfrm>
                    </p:grpSpPr>
                    <p:sp>
                      <p:nvSpPr>
                        <p:cNvPr id="25" name="사각형: 둥근 모서리 77">
                          <a:extLst>
                            <a:ext uri="{FF2B5EF4-FFF2-40B4-BE49-F238E27FC236}">
                              <a16:creationId xmlns:a16="http://schemas.microsoft.com/office/drawing/2014/main" id="{42EE08CF-3CBB-A186-2B85-70E33A16C9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28511" y="2426492"/>
                          <a:ext cx="1795641" cy="714476"/>
                        </a:xfrm>
                        <a:prstGeom prst="roundRect">
                          <a:avLst/>
                        </a:prstGeom>
                        <a:solidFill>
                          <a:sysClr val="window" lastClr="FFFFFF"/>
                        </a:solidFill>
                        <a:ln w="6350" cap="flat" cmpd="sng" algn="ctr">
                          <a:noFill/>
                          <a:prstDash val="solid"/>
                          <a:miter lim="800000"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015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  <p:sp>
                      <p:nvSpPr>
                        <p:cNvPr id="26" name="직사각형 25"/>
                        <p:cNvSpPr/>
                        <p:nvPr/>
                      </p:nvSpPr>
                      <p:spPr>
                        <a:xfrm>
                          <a:off x="8848851" y="2599064"/>
                          <a:ext cx="554960" cy="369332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altLang="ko-KR" b="1" dirty="0">
                              <a:latin typeface="Pretendard" panose="02000503000000020004" pitchFamily="50" charset="-127"/>
                              <a:ea typeface="Pretendard" panose="02000503000000020004" pitchFamily="50" charset="-127"/>
                              <a:cs typeface="Pretendard" panose="02000503000000020004" pitchFamily="50" charset="-127"/>
                            </a:rPr>
                            <a:t>0.0</a:t>
                          </a:r>
                          <a:endParaRPr lang="ko-KR" altLang="en-US" b="1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27" name="직사각형 26"/>
                      <p:cNvSpPr/>
                      <p:nvPr/>
                    </p:nvSpPr>
                    <p:spPr>
                      <a:xfrm>
                        <a:off x="14059405" y="-1144477"/>
                        <a:ext cx="780983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ko-KR" altLang="en-US" b="1" u="sng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a:t>오차율</a:t>
                        </a:r>
                      </a:p>
                    </p:txBody>
                  </p:sp>
                </p:grpSp>
                <p:grpSp>
                  <p:nvGrpSpPr>
                    <p:cNvPr id="59" name="그룹 58"/>
                    <p:cNvGrpSpPr/>
                    <p:nvPr/>
                  </p:nvGrpSpPr>
                  <p:grpSpPr>
                    <a:xfrm>
                      <a:off x="6405341" y="4031776"/>
                      <a:ext cx="1795641" cy="1089412"/>
                      <a:chOff x="28057268" y="-1144477"/>
                      <a:chExt cx="1795641" cy="1089412"/>
                    </a:xfrm>
                  </p:grpSpPr>
                  <p:grpSp>
                    <p:nvGrpSpPr>
                      <p:cNvPr id="51" name="그룹 50"/>
                      <p:cNvGrpSpPr/>
                      <p:nvPr/>
                    </p:nvGrpSpPr>
                    <p:grpSpPr>
                      <a:xfrm>
                        <a:off x="28057268" y="-769541"/>
                        <a:ext cx="1795641" cy="714476"/>
                        <a:chOff x="26954534" y="639727"/>
                        <a:chExt cx="1795641" cy="714476"/>
                      </a:xfrm>
                    </p:grpSpPr>
                    <p:sp>
                      <p:nvSpPr>
                        <p:cNvPr id="38" name="사각형: 둥근 모서리 77">
                          <a:extLst>
                            <a:ext uri="{FF2B5EF4-FFF2-40B4-BE49-F238E27FC236}">
                              <a16:creationId xmlns:a16="http://schemas.microsoft.com/office/drawing/2014/main" id="{42EE08CF-3CBB-A186-2B85-70E33A16C9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954534" y="639727"/>
                          <a:ext cx="1795641" cy="714476"/>
                        </a:xfrm>
                        <a:prstGeom prst="roundRect">
                          <a:avLst/>
                        </a:prstGeom>
                        <a:solidFill>
                          <a:sysClr val="window" lastClr="FFFFFF"/>
                        </a:solidFill>
                        <a:ln w="6350" cap="flat" cmpd="sng" algn="ctr">
                          <a:noFill/>
                          <a:prstDash val="solid"/>
                          <a:miter lim="800000"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015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  <p:sp>
                      <p:nvSpPr>
                        <p:cNvPr id="39" name="직사각형 38"/>
                        <p:cNvSpPr/>
                        <p:nvPr/>
                      </p:nvSpPr>
                      <p:spPr>
                        <a:xfrm>
                          <a:off x="27342439" y="812299"/>
                          <a:ext cx="1019831" cy="369332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altLang="ko-KR" b="1" dirty="0">
                              <a:latin typeface="Pretendard" panose="02000503000000020004" pitchFamily="50" charset="-127"/>
                              <a:ea typeface="Pretendard" panose="02000503000000020004" pitchFamily="50" charset="-127"/>
                              <a:cs typeface="Pretendard" panose="02000503000000020004" pitchFamily="50" charset="-127"/>
                            </a:rPr>
                            <a:t> (min) 9</a:t>
                          </a:r>
                          <a:endParaRPr lang="ko-KR" altLang="en-US" b="1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40" name="직사각형 39"/>
                      <p:cNvSpPr/>
                      <p:nvPr/>
                    </p:nvSpPr>
                    <p:spPr>
                      <a:xfrm>
                        <a:off x="28438761" y="-1144477"/>
                        <a:ext cx="1032655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ko-KR" altLang="en-US" b="1" u="sng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a:t>리프 노드</a:t>
                        </a:r>
                      </a:p>
                    </p:txBody>
                  </p:sp>
                </p:grpSp>
                <p:grpSp>
                  <p:nvGrpSpPr>
                    <p:cNvPr id="60" name="그룹 59"/>
                    <p:cNvGrpSpPr/>
                    <p:nvPr/>
                  </p:nvGrpSpPr>
                  <p:grpSpPr>
                    <a:xfrm>
                      <a:off x="8341182" y="4031776"/>
                      <a:ext cx="1795641" cy="1089412"/>
                      <a:chOff x="30753821" y="-1144477"/>
                      <a:chExt cx="1795641" cy="1089412"/>
                    </a:xfrm>
                  </p:grpSpPr>
                  <p:grpSp>
                    <p:nvGrpSpPr>
                      <p:cNvPr id="52" name="그룹 51"/>
                      <p:cNvGrpSpPr/>
                      <p:nvPr/>
                    </p:nvGrpSpPr>
                    <p:grpSpPr>
                      <a:xfrm>
                        <a:off x="30753821" y="-769541"/>
                        <a:ext cx="1795641" cy="714476"/>
                        <a:chOff x="29093217" y="737247"/>
                        <a:chExt cx="1795641" cy="714476"/>
                      </a:xfrm>
                    </p:grpSpPr>
                    <p:sp>
                      <p:nvSpPr>
                        <p:cNvPr id="43" name="사각형: 둥근 모서리 77">
                          <a:extLst>
                            <a:ext uri="{FF2B5EF4-FFF2-40B4-BE49-F238E27FC236}">
                              <a16:creationId xmlns:a16="http://schemas.microsoft.com/office/drawing/2014/main" id="{42EE08CF-3CBB-A186-2B85-70E33A16C9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093217" y="737247"/>
                          <a:ext cx="1795641" cy="714476"/>
                        </a:xfrm>
                        <a:prstGeom prst="roundRect">
                          <a:avLst/>
                        </a:prstGeom>
                        <a:solidFill>
                          <a:sysClr val="window" lastClr="FFFFFF"/>
                        </a:solidFill>
                        <a:ln w="6350" cap="flat" cmpd="sng" algn="ctr">
                          <a:noFill/>
                          <a:prstDash val="solid"/>
                          <a:miter lim="800000"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015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  <p:sp>
                      <p:nvSpPr>
                        <p:cNvPr id="44" name="직사각형 43"/>
                        <p:cNvSpPr/>
                        <p:nvPr/>
                      </p:nvSpPr>
                      <p:spPr>
                        <a:xfrm>
                          <a:off x="29824164" y="909819"/>
                          <a:ext cx="333746" cy="369332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altLang="ko-KR" b="1" dirty="0">
                              <a:latin typeface="Pretendard" panose="02000503000000020004" pitchFamily="50" charset="-127"/>
                              <a:ea typeface="Pretendard" panose="02000503000000020004" pitchFamily="50" charset="-127"/>
                              <a:cs typeface="Pretendard" panose="02000503000000020004" pitchFamily="50" charset="-127"/>
                            </a:rPr>
                            <a:t>8</a:t>
                          </a:r>
                          <a:endParaRPr lang="ko-KR" altLang="en-US" b="1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45" name="직사각형 44"/>
                      <p:cNvSpPr/>
                      <p:nvPr/>
                    </p:nvSpPr>
                    <p:spPr>
                      <a:xfrm>
                        <a:off x="31062377" y="-1144477"/>
                        <a:ext cx="1178528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ko-KR" altLang="en-US" b="1" u="sng" dirty="0" err="1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a:t>회귀추정치</a:t>
                        </a:r>
                        <a:endParaRPr lang="ko-KR" altLang="en-US" b="1" u="sng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62" name="그룹 61"/>
                  <p:cNvGrpSpPr/>
                  <p:nvPr/>
                </p:nvGrpSpPr>
                <p:grpSpPr>
                  <a:xfrm>
                    <a:off x="6405341" y="1052736"/>
                    <a:ext cx="5667323" cy="1089412"/>
                    <a:chOff x="6405341" y="840949"/>
                    <a:chExt cx="5667323" cy="1089412"/>
                  </a:xfrm>
                </p:grpSpPr>
                <p:grpSp>
                  <p:nvGrpSpPr>
                    <p:cNvPr id="57" name="그룹 56"/>
                    <p:cNvGrpSpPr/>
                    <p:nvPr/>
                  </p:nvGrpSpPr>
                  <p:grpSpPr>
                    <a:xfrm>
                      <a:off x="6405341" y="840949"/>
                      <a:ext cx="1795641" cy="1089412"/>
                      <a:chOff x="22215879" y="-1144477"/>
                      <a:chExt cx="1795641" cy="1089412"/>
                    </a:xfrm>
                  </p:grpSpPr>
                  <p:grpSp>
                    <p:nvGrpSpPr>
                      <p:cNvPr id="28" name="그룹 27"/>
                      <p:cNvGrpSpPr/>
                      <p:nvPr/>
                    </p:nvGrpSpPr>
                    <p:grpSpPr>
                      <a:xfrm>
                        <a:off x="22215879" y="-769541"/>
                        <a:ext cx="1795641" cy="714476"/>
                        <a:chOff x="8228511" y="2426492"/>
                        <a:chExt cx="1795641" cy="714476"/>
                      </a:xfrm>
                    </p:grpSpPr>
                    <p:sp>
                      <p:nvSpPr>
                        <p:cNvPr id="29" name="사각형: 둥근 모서리 77">
                          <a:extLst>
                            <a:ext uri="{FF2B5EF4-FFF2-40B4-BE49-F238E27FC236}">
                              <a16:creationId xmlns:a16="http://schemas.microsoft.com/office/drawing/2014/main" id="{42EE08CF-3CBB-A186-2B85-70E33A16C9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228511" y="2426492"/>
                          <a:ext cx="1795641" cy="714476"/>
                        </a:xfrm>
                        <a:prstGeom prst="roundRect">
                          <a:avLst/>
                        </a:prstGeom>
                        <a:solidFill>
                          <a:sysClr val="window" lastClr="FFFFFF"/>
                        </a:solidFill>
                        <a:ln w="6350" cap="flat" cmpd="sng" algn="ctr">
                          <a:noFill/>
                          <a:prstDash val="solid"/>
                          <a:miter lim="800000"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015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  <p:sp>
                      <p:nvSpPr>
                        <p:cNvPr id="30" name="직사각형 29"/>
                        <p:cNvSpPr/>
                        <p:nvPr/>
                      </p:nvSpPr>
                      <p:spPr>
                        <a:xfrm>
                          <a:off x="8848851" y="2599064"/>
                          <a:ext cx="598241" cy="369332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altLang="ko-KR" b="1" dirty="0">
                              <a:latin typeface="Pretendard" panose="02000503000000020004" pitchFamily="50" charset="-127"/>
                              <a:ea typeface="Pretendard" panose="02000503000000020004" pitchFamily="50" charset="-127"/>
                              <a:cs typeface="Pretendard" panose="02000503000000020004" pitchFamily="50" charset="-127"/>
                            </a:rPr>
                            <a:t>100</a:t>
                          </a:r>
                          <a:endParaRPr lang="ko-KR" altLang="en-US" b="1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31" name="직사각형 30"/>
                      <p:cNvSpPr/>
                      <p:nvPr/>
                    </p:nvSpPr>
                    <p:spPr>
                      <a:xfrm>
                        <a:off x="22570121" y="-1144477"/>
                        <a:ext cx="1087157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ko-KR" b="1" u="sng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a:t>Tree</a:t>
                        </a:r>
                        <a:r>
                          <a:rPr lang="ko-KR" altLang="en-US" b="1" u="sng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a:t>개수</a:t>
                        </a:r>
                      </a:p>
                    </p:txBody>
                  </p:sp>
                </p:grpSp>
                <p:grpSp>
                  <p:nvGrpSpPr>
                    <p:cNvPr id="58" name="그룹 57"/>
                    <p:cNvGrpSpPr/>
                    <p:nvPr/>
                  </p:nvGrpSpPr>
                  <p:grpSpPr>
                    <a:xfrm>
                      <a:off x="10277023" y="840949"/>
                      <a:ext cx="1795641" cy="1089412"/>
                      <a:chOff x="25106340" y="-1144477"/>
                      <a:chExt cx="1795641" cy="1089412"/>
                    </a:xfrm>
                  </p:grpSpPr>
                  <p:grpSp>
                    <p:nvGrpSpPr>
                      <p:cNvPr id="53" name="그룹 52"/>
                      <p:cNvGrpSpPr/>
                      <p:nvPr/>
                    </p:nvGrpSpPr>
                    <p:grpSpPr>
                      <a:xfrm>
                        <a:off x="25106340" y="-769541"/>
                        <a:ext cx="1795641" cy="714476"/>
                        <a:chOff x="25195865" y="-381159"/>
                        <a:chExt cx="1795641" cy="714476"/>
                      </a:xfrm>
                    </p:grpSpPr>
                    <p:sp>
                      <p:nvSpPr>
                        <p:cNvPr id="34" name="사각형: 둥근 모서리 77">
                          <a:extLst>
                            <a:ext uri="{FF2B5EF4-FFF2-40B4-BE49-F238E27FC236}">
                              <a16:creationId xmlns:a16="http://schemas.microsoft.com/office/drawing/2014/main" id="{42EE08CF-3CBB-A186-2B85-70E33A16C9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195865" y="-381159"/>
                          <a:ext cx="1795641" cy="714476"/>
                        </a:xfrm>
                        <a:prstGeom prst="roundRect">
                          <a:avLst/>
                        </a:prstGeom>
                        <a:solidFill>
                          <a:sysClr val="window" lastClr="FFFFFF"/>
                        </a:solidFill>
                        <a:ln w="6350" cap="flat" cmpd="sng" algn="ctr">
                          <a:noFill/>
                          <a:prstDash val="solid"/>
                          <a:miter lim="800000"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015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  <p:sp>
                      <p:nvSpPr>
                        <p:cNvPr id="35" name="직사각형 34"/>
                        <p:cNvSpPr/>
                        <p:nvPr/>
                      </p:nvSpPr>
                      <p:spPr>
                        <a:xfrm>
                          <a:off x="25929217" y="-208587"/>
                          <a:ext cx="328936" cy="369332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altLang="ko-KR" b="1" dirty="0">
                              <a:latin typeface="Pretendard" panose="02000503000000020004" pitchFamily="50" charset="-127"/>
                              <a:ea typeface="Pretendard" panose="02000503000000020004" pitchFamily="50" charset="-127"/>
                              <a:cs typeface="Pretendard" panose="02000503000000020004" pitchFamily="50" charset="-127"/>
                            </a:rPr>
                            <a:t>5</a:t>
                          </a:r>
                          <a:endParaRPr lang="ko-KR" altLang="en-US" b="1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36" name="직사각형 35"/>
                      <p:cNvSpPr/>
                      <p:nvPr/>
                    </p:nvSpPr>
                    <p:spPr>
                      <a:xfrm>
                        <a:off x="25163225" y="-1144477"/>
                        <a:ext cx="1681871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ko-KR" altLang="en-US" b="1" u="sng" dirty="0" err="1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a:t>노드분할</a:t>
                        </a:r>
                        <a:r>
                          <a:rPr lang="ko-KR" altLang="en-US" b="1" u="sng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a:t> 샘플 수</a:t>
                        </a:r>
                      </a:p>
                    </p:txBody>
                  </p:sp>
                </p:grpSp>
                <p:grpSp>
                  <p:nvGrpSpPr>
                    <p:cNvPr id="61" name="그룹 60"/>
                    <p:cNvGrpSpPr/>
                    <p:nvPr/>
                  </p:nvGrpSpPr>
                  <p:grpSpPr>
                    <a:xfrm>
                      <a:off x="8341182" y="840949"/>
                      <a:ext cx="1795641" cy="1089412"/>
                      <a:chOff x="33319583" y="-1144477"/>
                      <a:chExt cx="1795641" cy="1089412"/>
                    </a:xfrm>
                  </p:grpSpPr>
                  <p:grpSp>
                    <p:nvGrpSpPr>
                      <p:cNvPr id="41" name="그룹 40"/>
                      <p:cNvGrpSpPr/>
                      <p:nvPr/>
                    </p:nvGrpSpPr>
                    <p:grpSpPr>
                      <a:xfrm>
                        <a:off x="33319583" y="-769541"/>
                        <a:ext cx="1795641" cy="714476"/>
                        <a:chOff x="13732958" y="6874573"/>
                        <a:chExt cx="1795641" cy="714476"/>
                      </a:xfrm>
                    </p:grpSpPr>
                    <p:sp>
                      <p:nvSpPr>
                        <p:cNvPr id="47" name="사각형: 둥근 모서리 77">
                          <a:extLst>
                            <a:ext uri="{FF2B5EF4-FFF2-40B4-BE49-F238E27FC236}">
                              <a16:creationId xmlns:a16="http://schemas.microsoft.com/office/drawing/2014/main" id="{42EE08CF-3CBB-A186-2B85-70E33A16C9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32958" y="6874573"/>
                          <a:ext cx="1795641" cy="714476"/>
                        </a:xfrm>
                        <a:prstGeom prst="roundRect">
                          <a:avLst/>
                        </a:prstGeom>
                        <a:solidFill>
                          <a:sysClr val="window" lastClr="FFFFFF"/>
                        </a:solidFill>
                        <a:ln w="6350" cap="flat" cmpd="sng" algn="ctr">
                          <a:noFill/>
                          <a:prstDash val="solid"/>
                          <a:miter lim="800000"/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txBody>
        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015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  <p:sp>
                      <p:nvSpPr>
                        <p:cNvPr id="48" name="직사각형 47"/>
                        <p:cNvSpPr/>
                        <p:nvPr/>
                      </p:nvSpPr>
                      <p:spPr>
                        <a:xfrm>
                          <a:off x="14281163" y="7047145"/>
                          <a:ext cx="699230" cy="369332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altLang="ko-KR" b="1" dirty="0">
                              <a:latin typeface="Pretendard" panose="02000503000000020004" pitchFamily="50" charset="-127"/>
                              <a:ea typeface="Pretendard" panose="02000503000000020004" pitchFamily="50" charset="-127"/>
                              <a:cs typeface="Pretendard" panose="02000503000000020004" pitchFamily="50" charset="-127"/>
                            </a:rPr>
                            <a:t>0.05</a:t>
                          </a:r>
                          <a:endParaRPr lang="ko-KR" altLang="en-US" b="1" dirty="0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endParaRPr>
                        </a:p>
                      </p:txBody>
                    </p:sp>
                  </p:grpSp>
                  <p:sp>
                    <p:nvSpPr>
                      <p:cNvPr id="49" name="직사각형 48"/>
                      <p:cNvSpPr/>
                      <p:nvPr/>
                    </p:nvSpPr>
                    <p:spPr>
                      <a:xfrm>
                        <a:off x="33826912" y="-1144477"/>
                        <a:ext cx="780983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ko-KR" altLang="en-US" b="1" u="sng" dirty="0" err="1">
                            <a:latin typeface="Pretendard" panose="02000503000000020004" pitchFamily="50" charset="-127"/>
                            <a:ea typeface="Pretendard" panose="02000503000000020004" pitchFamily="50" charset="-127"/>
                            <a:cs typeface="Pretendard" panose="02000503000000020004" pitchFamily="50" charset="-127"/>
                          </a:rPr>
                          <a:t>학습률</a:t>
                        </a:r>
                        <a:endParaRPr lang="ko-KR" altLang="en-US" b="1" u="sng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endParaRPr>
                      </a:p>
                    </p:txBody>
                  </p:sp>
                </p:grpSp>
              </p:grpSp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7870629" y="1183176"/>
                  <a:ext cx="27494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400" b="1" u="sng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최적의 </a:t>
                  </a:r>
                  <a:r>
                    <a:rPr lang="ko-KR" altLang="en-US" sz="2400" b="1" u="sng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파라미터 값</a:t>
                  </a:r>
                  <a:endParaRPr lang="ko-KR" altLang="en-US" sz="24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sp>
        <p:nvSpPr>
          <p:cNvPr id="3" name="텍스트 개체 틀 241">
            <a:extLst>
              <a:ext uri="{FF2B5EF4-FFF2-40B4-BE49-F238E27FC236}">
                <a16:creationId xmlns:a16="http://schemas.microsoft.com/office/drawing/2014/main" id="{6211FCB6-6090-03A9-D1FB-866CD74AD8CA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5821473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최적의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하이퍼파라미터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800" b="1" dirty="0" err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설정값</a:t>
            </a:r>
            <a:endParaRPr lang="ko-KR" altLang="en-US" sz="16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360" y="517222"/>
            <a:ext cx="406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예측 값                실제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856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843319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48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 및 향후 방향성</a:t>
            </a:r>
            <a:endParaRPr kumimoji="1" lang="en-US" altLang="ko-KR" sz="4800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3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96">
            <a:extLst>
              <a:ext uri="{FF2B5EF4-FFF2-40B4-BE49-F238E27FC236}">
                <a16:creationId xmlns:a16="http://schemas.microsoft.com/office/drawing/2014/main" id="{1F63A1C7-966D-9421-C8F3-5DC974710569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5" name="사각형: 둥근 모서리 297">
            <a:extLst>
              <a:ext uri="{FF2B5EF4-FFF2-40B4-BE49-F238E27FC236}">
                <a16:creationId xmlns:a16="http://schemas.microsoft.com/office/drawing/2014/main" id="{09A28337-94C5-F3DE-0350-41CBCBB8F6D2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D891AF8B-A005-91DA-2057-3A73D785C2D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8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3" name="텍스트 개체 틀 241">
            <a:extLst>
              <a:ext uri="{FF2B5EF4-FFF2-40B4-BE49-F238E27FC236}">
                <a16:creationId xmlns:a16="http://schemas.microsoft.com/office/drawing/2014/main" id="{6211FCB6-6090-03A9-D1FB-866CD74AD8CA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5821473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변수 별 스케일링 재시도</a:t>
            </a:r>
            <a:endParaRPr lang="ko-KR" altLang="en-US" sz="16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7542" y="987553"/>
            <a:ext cx="3018142" cy="267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TextBox 54"/>
          <p:cNvSpPr txBox="1"/>
          <p:nvPr/>
        </p:nvSpPr>
        <p:spPr>
          <a:xfrm>
            <a:off x="566744" y="557781"/>
            <a:ext cx="2172324" cy="366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dirty="0"/>
              <a:t>1) Standard Scaler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04545" y="987553"/>
            <a:ext cx="3024591" cy="267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TextBox 63"/>
          <p:cNvSpPr txBox="1"/>
          <p:nvPr/>
        </p:nvSpPr>
        <p:spPr>
          <a:xfrm>
            <a:off x="6096000" y="557782"/>
            <a:ext cx="1948814" cy="366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dirty="0"/>
              <a:t>2) Robust Scaler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7542" y="4127579"/>
            <a:ext cx="3018142" cy="270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/>
          <p:cNvSpPr txBox="1"/>
          <p:nvPr/>
        </p:nvSpPr>
        <p:spPr>
          <a:xfrm>
            <a:off x="557541" y="3766771"/>
            <a:ext cx="2124698" cy="365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/>
              <a:t>3) Min-Max Scaler</a:t>
            </a:r>
          </a:p>
        </p:txBody>
      </p:sp>
      <p:pic>
        <p:nvPicPr>
          <p:cNvPr id="69" name="그림 68"/>
          <p:cNvPicPr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134874" y="4125458"/>
            <a:ext cx="3024591" cy="2700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0" name="TextBox 69"/>
          <p:cNvSpPr txBox="1"/>
          <p:nvPr/>
        </p:nvSpPr>
        <p:spPr>
          <a:xfrm>
            <a:off x="5753363" y="3756126"/>
            <a:ext cx="4025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b="1" u="sng" dirty="0"/>
              <a:t>4) </a:t>
            </a:r>
            <a:r>
              <a:rPr lang="en-US" altLang="ko-KR" b="1" u="sng" dirty="0" smtClean="0"/>
              <a:t>Unscaled </a:t>
            </a:r>
            <a:r>
              <a:rPr lang="ko-KR" altLang="en-US" b="1" u="sng" dirty="0" smtClean="0"/>
              <a:t>분류정확도가 </a:t>
            </a:r>
            <a:r>
              <a:rPr lang="ko-KR" altLang="en-US" b="1" u="sng" dirty="0" err="1" smtClean="0"/>
              <a:t>가장높음</a:t>
            </a:r>
            <a:endParaRPr lang="en-US" altLang="ko-KR" b="1" u="sng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1451484" y="2204864"/>
            <a:ext cx="516248" cy="123156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7007720" y="5337212"/>
            <a:ext cx="516248" cy="123156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7007720" y="2199159"/>
            <a:ext cx="516248" cy="123156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451484" y="5337212"/>
            <a:ext cx="516248" cy="123156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196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71277" y="1700808"/>
            <a:ext cx="6240016" cy="496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텍스트 개체 틀 241">
            <a:extLst>
              <a:ext uri="{FF2B5EF4-FFF2-40B4-BE49-F238E27FC236}">
                <a16:creationId xmlns:a16="http://schemas.microsoft.com/office/drawing/2014/main" id="{843E207C-2E26-7715-8030-32E0E0DE4513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5944674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en-US" altLang="ko-KR" sz="16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LGBM –</a:t>
            </a:r>
            <a:r>
              <a:rPr lang="ko-KR" altLang="en-US" sz="16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Confusion Matrix, Classification Report</a:t>
            </a:r>
            <a:endParaRPr lang="ko-KR" altLang="en-US" sz="16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0AB28B4-F39E-368C-0561-831E81185AB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64BFCB09-0190-84D0-9C6F-E14B06CFEF7F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14" name="사각형: 둥근 모서리 297">
            <a:extLst>
              <a:ext uri="{FF2B5EF4-FFF2-40B4-BE49-F238E27FC236}">
                <a16:creationId xmlns:a16="http://schemas.microsoft.com/office/drawing/2014/main" id="{EDAC3D41-67F4-4BC2-3D0E-EA52DACD5436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</a:t>
            </a:r>
          </a:p>
        </p:txBody>
      </p:sp>
      <p:sp>
        <p:nvSpPr>
          <p:cNvPr id="4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44519"/>
          <a:stretch/>
        </p:blipFill>
        <p:spPr>
          <a:xfrm>
            <a:off x="165241" y="1700808"/>
            <a:ext cx="4131800" cy="5062670"/>
          </a:xfrm>
          <a:prstGeom prst="roundRect">
            <a:avLst>
              <a:gd name="adj" fmla="val 3886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3" name="사각형: 둥근 모서리 14">
            <a:extLst>
              <a:ext uri="{FF2B5EF4-FFF2-40B4-BE49-F238E27FC236}">
                <a16:creationId xmlns:a16="http://schemas.microsoft.com/office/drawing/2014/main" id="{3774F2B7-0782-51F0-791A-D3AB8C779E72}"/>
              </a:ext>
            </a:extLst>
          </p:cNvPr>
          <p:cNvSpPr/>
          <p:nvPr/>
        </p:nvSpPr>
        <p:spPr>
          <a:xfrm>
            <a:off x="165241" y="666366"/>
            <a:ext cx="11861518" cy="603491"/>
          </a:xfrm>
          <a:prstGeom prst="roundRect">
            <a:avLst>
              <a:gd name="adj" fmla="val 26137"/>
            </a:avLst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F0038-8E08-735D-1018-A0B6CAC27A45}"/>
              </a:ext>
            </a:extLst>
          </p:cNvPr>
          <p:cNvSpPr txBox="1"/>
          <p:nvPr/>
        </p:nvSpPr>
        <p:spPr>
          <a:xfrm>
            <a:off x="1703512" y="706501"/>
            <a:ext cx="7504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파라미터 최적화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en-US" altLang="ko-KR" sz="2800" b="1" dirty="0" err="1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LightGBM</a:t>
            </a:r>
            <a:r>
              <a:rPr lang="en-US" altLang="ko-KR" sz="28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정확도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28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0.8652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2024" y="1331476"/>
            <a:ext cx="676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Pretendard" panose="02000503000000020004"/>
              </a:rPr>
              <a:t>파라미터 스케일링 이전의 데이터를 </a:t>
            </a:r>
            <a:r>
              <a:rPr lang="ko-KR" altLang="en-US" dirty="0" err="1" smtClean="0">
                <a:ea typeface="Pretendard" panose="02000503000000020004"/>
              </a:rPr>
              <a:t>활용적용</a:t>
            </a:r>
            <a:endParaRPr lang="ko-KR" altLang="en-US" dirty="0">
              <a:ea typeface="Pretendard" panose="02000503000000020004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647170" y="3897052"/>
            <a:ext cx="948296" cy="2232248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3334" y="129134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Pretendard" panose="02000503000000020004"/>
              </a:rPr>
              <a:t>최적화된 파라미터 </a:t>
            </a:r>
            <a:r>
              <a:rPr lang="en-US" altLang="ko-KR" dirty="0" smtClean="0">
                <a:ea typeface="Pretendard" panose="02000503000000020004"/>
              </a:rPr>
              <a:t>LGBM</a:t>
            </a:r>
            <a:r>
              <a:rPr lang="ko-KR" altLang="en-US" dirty="0" smtClean="0">
                <a:ea typeface="Pretendard" panose="02000503000000020004"/>
              </a:rPr>
              <a:t>모델에 적용</a:t>
            </a:r>
            <a:endParaRPr lang="ko-KR" altLang="en-US" dirty="0">
              <a:ea typeface="Pretendard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8697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41">
            <a:extLst>
              <a:ext uri="{FF2B5EF4-FFF2-40B4-BE49-F238E27FC236}">
                <a16:creationId xmlns:a16="http://schemas.microsoft.com/office/drawing/2014/main" id="{843E207C-2E26-7715-8030-32E0E0DE4513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5944674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신규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_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소멸위험지수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_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등급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LGBM / GBM (2)</a:t>
            </a:r>
            <a:endParaRPr lang="ko-KR" altLang="en-US" sz="1800" b="1" dirty="0">
              <a:solidFill>
                <a:srgbClr val="40404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0AB28B4-F39E-368C-0561-831E81185AB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64BFCB09-0190-84D0-9C6F-E14B06CFEF7F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14" name="사각형: 둥근 모서리 297">
            <a:extLst>
              <a:ext uri="{FF2B5EF4-FFF2-40B4-BE49-F238E27FC236}">
                <a16:creationId xmlns:a16="http://schemas.microsoft.com/office/drawing/2014/main" id="{EDAC3D41-67F4-4BC2-3D0E-EA52DACD5436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</a:t>
            </a:r>
          </a:p>
        </p:txBody>
      </p:sp>
      <p:sp>
        <p:nvSpPr>
          <p:cNvPr id="4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3" name="사각형: 둥근 모서리 14">
            <a:extLst>
              <a:ext uri="{FF2B5EF4-FFF2-40B4-BE49-F238E27FC236}">
                <a16:creationId xmlns:a16="http://schemas.microsoft.com/office/drawing/2014/main" id="{3774F2B7-0782-51F0-791A-D3AB8C779E72}"/>
              </a:ext>
            </a:extLst>
          </p:cNvPr>
          <p:cNvSpPr/>
          <p:nvPr/>
        </p:nvSpPr>
        <p:spPr>
          <a:xfrm>
            <a:off x="165241" y="666366"/>
            <a:ext cx="11861518" cy="603491"/>
          </a:xfrm>
          <a:prstGeom prst="roundRect">
            <a:avLst>
              <a:gd name="adj" fmla="val 26137"/>
            </a:avLst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F0038-8E08-735D-1018-A0B6CAC27A45}"/>
              </a:ext>
            </a:extLst>
          </p:cNvPr>
          <p:cNvSpPr txBox="1"/>
          <p:nvPr/>
        </p:nvSpPr>
        <p:spPr>
          <a:xfrm>
            <a:off x="2343580" y="706501"/>
            <a:ext cx="7504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최종결과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LGBM / GBM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C04883-6295-9C3B-3C8D-5C73D82A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64" y="1736812"/>
            <a:ext cx="5137919" cy="4521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rgbClr val="FF0000"/>
            </a:solidFill>
            <a:prstDash val="lgDash"/>
          </a:ln>
          <a:effectLst/>
        </p:spPr>
      </p:pic>
      <p:sp>
        <p:nvSpPr>
          <p:cNvPr id="16" name="사각형: 둥근 모서리 14">
            <a:extLst>
              <a:ext uri="{FF2B5EF4-FFF2-40B4-BE49-F238E27FC236}">
                <a16:creationId xmlns:a16="http://schemas.microsoft.com/office/drawing/2014/main" id="{8A371FD8-7538-72D0-3BCD-C0E156A74CC3}"/>
              </a:ext>
            </a:extLst>
          </p:cNvPr>
          <p:cNvSpPr/>
          <p:nvPr/>
        </p:nvSpPr>
        <p:spPr>
          <a:xfrm>
            <a:off x="6168008" y="1736811"/>
            <a:ext cx="5462941" cy="4521239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82CDC-8879-1C24-8D9A-DBE08AA6B0AA}"/>
              </a:ext>
            </a:extLst>
          </p:cNvPr>
          <p:cNvSpPr txBox="1"/>
          <p:nvPr/>
        </p:nvSpPr>
        <p:spPr>
          <a:xfrm>
            <a:off x="6104334" y="2168860"/>
            <a:ext cx="552661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LGBM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GBM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보다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성능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분류정확도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더욱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우수함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저희 팀은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참조 프로젝트에서 활용한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GBM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보다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LGBM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모델을 활용하여 약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2%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예측정확도을 높였습니다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31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41">
            <a:extLst>
              <a:ext uri="{FF2B5EF4-FFF2-40B4-BE49-F238E27FC236}">
                <a16:creationId xmlns:a16="http://schemas.microsoft.com/office/drawing/2014/main" id="{843E207C-2E26-7715-8030-32E0E0DE4513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5944674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향후 발전 방향</a:t>
            </a:r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C0AB28B4-F39E-368C-0561-831E81185ABF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개요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64BFCB09-0190-84D0-9C6F-E14B06CFEF7F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14" name="사각형: 둥근 모서리 297">
            <a:extLst>
              <a:ext uri="{FF2B5EF4-FFF2-40B4-BE49-F238E27FC236}">
                <a16:creationId xmlns:a16="http://schemas.microsoft.com/office/drawing/2014/main" id="{EDAC3D41-67F4-4BC2-3D0E-EA52DACD5436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</a:t>
            </a:r>
          </a:p>
        </p:txBody>
      </p:sp>
      <p:sp>
        <p:nvSpPr>
          <p:cNvPr id="4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  <p:sp>
        <p:nvSpPr>
          <p:cNvPr id="3" name="사각형: 둥근 모서리 14">
            <a:extLst>
              <a:ext uri="{FF2B5EF4-FFF2-40B4-BE49-F238E27FC236}">
                <a16:creationId xmlns:a16="http://schemas.microsoft.com/office/drawing/2014/main" id="{3774F2B7-0782-51F0-791A-D3AB8C779E72}"/>
              </a:ext>
            </a:extLst>
          </p:cNvPr>
          <p:cNvSpPr/>
          <p:nvPr/>
        </p:nvSpPr>
        <p:spPr>
          <a:xfrm>
            <a:off x="165241" y="666366"/>
            <a:ext cx="11861518" cy="603491"/>
          </a:xfrm>
          <a:prstGeom prst="roundRect">
            <a:avLst>
              <a:gd name="adj" fmla="val 26137"/>
            </a:avLst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F0038-8E08-735D-1018-A0B6CAC27A45}"/>
              </a:ext>
            </a:extLst>
          </p:cNvPr>
          <p:cNvSpPr txBox="1"/>
          <p:nvPr/>
        </p:nvSpPr>
        <p:spPr>
          <a:xfrm>
            <a:off x="2343580" y="706501"/>
            <a:ext cx="7504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최종결과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향후 발전 방향</a:t>
            </a: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BADF22B7-E646-180A-AECB-3C4D16BD1101}"/>
              </a:ext>
            </a:extLst>
          </p:cNvPr>
          <p:cNvSpPr/>
          <p:nvPr/>
        </p:nvSpPr>
        <p:spPr>
          <a:xfrm>
            <a:off x="165241" y="1542732"/>
            <a:ext cx="11861518" cy="1886267"/>
          </a:xfrm>
          <a:prstGeom prst="roundRect">
            <a:avLst>
              <a:gd name="adj" fmla="val 991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96219-C4A9-E99B-0B66-06C666640480}"/>
              </a:ext>
            </a:extLst>
          </p:cNvPr>
          <p:cNvSpPr txBox="1"/>
          <p:nvPr/>
        </p:nvSpPr>
        <p:spPr>
          <a:xfrm>
            <a:off x="1128019" y="1701035"/>
            <a:ext cx="99359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향후, 저희 팀은 지방소멸에 영향을 주는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변수별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32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중요도 분석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통해 </a:t>
            </a:r>
            <a:r>
              <a:rPr lang="ko-KR" altLang="en-US" sz="32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정책적 방향성에 대한 인사이트를 제공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해볼 예정입니다.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1E60C1F-0793-23B7-FEDB-9C9F8069B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6" t="9412" r="22785" b="7088"/>
          <a:stretch/>
        </p:blipFill>
        <p:spPr bwMode="auto">
          <a:xfrm>
            <a:off x="165241" y="3705037"/>
            <a:ext cx="1836204" cy="279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8DE145D-4F5D-A4B6-B75A-44F420052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7"/>
          <a:stretch/>
        </p:blipFill>
        <p:spPr bwMode="auto">
          <a:xfrm>
            <a:off x="9302120" y="3786337"/>
            <a:ext cx="2724639" cy="271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512F59-3463-9D0B-34DE-14B84A234A39}"/>
              </a:ext>
            </a:extLst>
          </p:cNvPr>
          <p:cNvGrpSpPr/>
          <p:nvPr/>
        </p:nvGrpSpPr>
        <p:grpSpPr>
          <a:xfrm>
            <a:off x="2928518" y="4027456"/>
            <a:ext cx="6334965" cy="2186421"/>
            <a:chOff x="2928518" y="4027456"/>
            <a:chExt cx="6334965" cy="21864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CBCCB10-3D05-4589-9346-14A7A13EA15F}"/>
                </a:ext>
              </a:extLst>
            </p:cNvPr>
            <p:cNvGrpSpPr/>
            <p:nvPr/>
          </p:nvGrpSpPr>
          <p:grpSpPr>
            <a:xfrm>
              <a:off x="2928518" y="4027456"/>
              <a:ext cx="6334965" cy="756705"/>
              <a:chOff x="2928518" y="4027456"/>
              <a:chExt cx="6334965" cy="756705"/>
            </a:xfrm>
          </p:grpSpPr>
          <p:pic>
            <p:nvPicPr>
              <p:cNvPr id="18" name="Picture 12">
                <a:extLst>
                  <a:ext uri="{FF2B5EF4-FFF2-40B4-BE49-F238E27FC236}">
                    <a16:creationId xmlns:a16="http://schemas.microsoft.com/office/drawing/2014/main" id="{E5258151-D7C2-F184-48D6-8DE793959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85" t="8301" r="12628" b="4272"/>
              <a:stretch/>
            </p:blipFill>
            <p:spPr bwMode="auto">
              <a:xfrm>
                <a:off x="8626565" y="4027456"/>
                <a:ext cx="636918" cy="756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ollar Sign icon PNG and SVG Vector Free Download">
                <a:extLst>
                  <a:ext uri="{FF2B5EF4-FFF2-40B4-BE49-F238E27FC236}">
                    <a16:creationId xmlns:a16="http://schemas.microsoft.com/office/drawing/2014/main" id="{129F5C61-71B3-0C5C-45FD-0D5D5D5D8E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518" y="4046162"/>
                <a:ext cx="719292" cy="7192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357D842-8D0B-F436-5303-4885E8E63772}"/>
                  </a:ext>
                </a:extLst>
              </p:cNvPr>
              <p:cNvGrpSpPr/>
              <p:nvPr/>
            </p:nvGrpSpPr>
            <p:grpSpPr>
              <a:xfrm>
                <a:off x="4913976" y="4092839"/>
                <a:ext cx="2225131" cy="625939"/>
                <a:chOff x="4797637" y="922364"/>
                <a:chExt cx="2225131" cy="625939"/>
              </a:xfrm>
            </p:grpSpPr>
            <p:pic>
              <p:nvPicPr>
                <p:cNvPr id="16" name="Picture 8">
                  <a:extLst>
                    <a:ext uri="{FF2B5EF4-FFF2-40B4-BE49-F238E27FC236}">
                      <a16:creationId xmlns:a16="http://schemas.microsoft.com/office/drawing/2014/main" id="{AC332530-D203-3AE0-248C-00EF6201B3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032" t="23330" r="21415" b="21827"/>
                <a:stretch/>
              </p:blipFill>
              <p:spPr bwMode="auto">
                <a:xfrm>
                  <a:off x="4797637" y="922367"/>
                  <a:ext cx="1153040" cy="6259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001D7278-0DA8-356F-9C58-F4A3C477AD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818" b="13361"/>
                <a:stretch/>
              </p:blipFill>
              <p:spPr bwMode="auto">
                <a:xfrm>
                  <a:off x="6303476" y="922364"/>
                  <a:ext cx="719292" cy="6259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48F061B-6DA1-4F01-4817-F89B9AC0ED4F}"/>
                </a:ext>
              </a:extLst>
            </p:cNvPr>
            <p:cNvGrpSpPr/>
            <p:nvPr/>
          </p:nvGrpSpPr>
          <p:grpSpPr>
            <a:xfrm>
              <a:off x="2928518" y="5110241"/>
              <a:ext cx="6334965" cy="1103636"/>
              <a:chOff x="2791367" y="5625244"/>
              <a:chExt cx="6334965" cy="1103636"/>
            </a:xfrm>
          </p:grpSpPr>
          <p:pic>
            <p:nvPicPr>
              <p:cNvPr id="19" name="Picture 14" descr="Growing Plant - Free nature icons">
                <a:extLst>
                  <a:ext uri="{FF2B5EF4-FFF2-40B4-BE49-F238E27FC236}">
                    <a16:creationId xmlns:a16="http://schemas.microsoft.com/office/drawing/2014/main" id="{C412D490-7E63-4685-87B1-1CDEB38EB9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41" r="10041"/>
              <a:stretch/>
            </p:blipFill>
            <p:spPr bwMode="auto">
              <a:xfrm>
                <a:off x="2791367" y="5663812"/>
                <a:ext cx="820368" cy="102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C9066CA9-AB37-7119-09BA-188180141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3092" y="5625244"/>
                <a:ext cx="1103636" cy="1103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8">
                <a:extLst>
                  <a:ext uri="{FF2B5EF4-FFF2-40B4-BE49-F238E27FC236}">
                    <a16:creationId xmlns:a16="http://schemas.microsoft.com/office/drawing/2014/main" id="{78EEA346-E25E-65F4-9B2B-BE1694792C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47" t="17723" r="15123" b="16793"/>
              <a:stretch/>
            </p:blipFill>
            <p:spPr bwMode="auto">
              <a:xfrm>
                <a:off x="6158085" y="5663812"/>
                <a:ext cx="1063162" cy="102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2">
                <a:extLst>
                  <a:ext uri="{FF2B5EF4-FFF2-40B4-BE49-F238E27FC236}">
                    <a16:creationId xmlns:a16="http://schemas.microsoft.com/office/drawing/2014/main" id="{6099BDED-8E57-C72B-6856-B9355F9B23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29" t="14258" r="8660" b="13153"/>
              <a:stretch/>
            </p:blipFill>
            <p:spPr bwMode="auto">
              <a:xfrm>
                <a:off x="7942603" y="5663216"/>
                <a:ext cx="1183729" cy="1027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0774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ties: Skylines II - Paradox Interactiv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0" y="7460"/>
            <a:ext cx="12192000" cy="1643677"/>
          </a:xfrm>
          <a:prstGeom prst="roundRect">
            <a:avLst>
              <a:gd name="adj" fmla="val 0"/>
            </a:avLst>
          </a:prstGeom>
          <a:solidFill>
            <a:schemeClr val="accent3">
              <a:alpha val="7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34515" y="0"/>
            <a:ext cx="3122970" cy="1658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End of Page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3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3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 사 합 니 다</a:t>
            </a:r>
            <a:r>
              <a:rPr kumimoji="1" lang="en-US" altLang="ko-KR" sz="3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6068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CEF8CAE-8C4F-11C0-BFEF-B0683E66B51E}"/>
              </a:ext>
            </a:extLst>
          </p:cNvPr>
          <p:cNvSpPr/>
          <p:nvPr/>
        </p:nvSpPr>
        <p:spPr>
          <a:xfrm>
            <a:off x="223334" y="908720"/>
            <a:ext cx="11745332" cy="981459"/>
          </a:xfrm>
          <a:prstGeom prst="roundRect">
            <a:avLst>
              <a:gd name="adj" fmla="val 16245"/>
            </a:avLst>
          </a:prstGeom>
          <a:solidFill>
            <a:schemeClr val="accent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/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640420" cy="404431"/>
          </a:xfrm>
          <a:noFill/>
          <a:ln>
            <a:noFill/>
          </a:ln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25000"/>
              <a:buNone/>
              <a:defRPr lang="ko-KR" altLang="en-US"/>
            </a:pPr>
            <a:r>
              <a:rPr lang="en-US" altLang="ko-KR" sz="1800" b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>
                <a:solidFill>
                  <a:srgbClr val="40404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정의</a:t>
            </a: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41CFE37-66B3-96D9-E198-3D7C75CD4926}"/>
              </a:ext>
            </a:extLst>
          </p:cNvPr>
          <p:cNvSpPr/>
          <p:nvPr/>
        </p:nvSpPr>
        <p:spPr>
          <a:xfrm>
            <a:off x="3747079" y="2461899"/>
            <a:ext cx="4715162" cy="3919429"/>
          </a:xfrm>
          <a:prstGeom prst="roundRect">
            <a:avLst>
              <a:gd name="adj" fmla="val 5390"/>
            </a:avLst>
          </a:prstGeom>
          <a:solidFill>
            <a:schemeClr val="bg1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b="1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61405" y="2608143"/>
            <a:ext cx="4286511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지방 소멸</a:t>
            </a:r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en-US" altLang="ko-KR" sz="72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4" name="Picture 10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7653" y="3888877"/>
            <a:ext cx="2454015" cy="2316458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0" y="6581001"/>
            <a:ext cx="61680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홍선미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“[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2] </a:t>
            </a:r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지방소멸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현황과 다차원적 위험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”,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참여연대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월간복지동향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2024.02.01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505D2CD8-A6BE-E061-B303-FB946EF6BF55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E78538C8-6DEA-9F37-BD2F-105EC0DF81AD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 및 역할</a:t>
            </a:r>
          </a:p>
        </p:txBody>
      </p:sp>
      <p:sp>
        <p:nvSpPr>
          <p:cNvPr id="16" name="사각형: 둥근 모서리 297">
            <a:extLst>
              <a:ext uri="{FF2B5EF4-FFF2-40B4-BE49-F238E27FC236}">
                <a16:creationId xmlns:a16="http://schemas.microsoft.com/office/drawing/2014/main" id="{A09A4DDF-7C03-5464-2069-3320550AC7D0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과정</a:t>
            </a:r>
          </a:p>
        </p:txBody>
      </p:sp>
      <p:sp>
        <p:nvSpPr>
          <p:cNvPr id="21" name="사각형: 둥근 모서리 79"/>
          <p:cNvSpPr/>
          <p:nvPr/>
        </p:nvSpPr>
        <p:spPr>
          <a:xfrm>
            <a:off x="621361" y="1043618"/>
            <a:ext cx="10949278" cy="711662"/>
          </a:xfrm>
          <a:prstGeom prst="roundRect">
            <a:avLst>
              <a:gd name="adj" fmla="val 12722"/>
            </a:avLst>
          </a:prstGeom>
          <a:noFill/>
          <a:ln w="6350" cap="flat" cmpd="sng" algn="ctr">
            <a:noFill/>
            <a:prstDash val="solid"/>
            <a:miter/>
          </a:ln>
          <a:effectLst/>
        </p:spPr>
        <p:txBody>
          <a:bodyPr rot="0" vert="horz" wrap="square" lIns="67518" tIns="67518" rIns="67518" bIns="67518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누군가가 살아왔고 현재도 생활터전이 되는 </a:t>
            </a:r>
            <a:r>
              <a:rPr lang="ko-KR" altLang="en-US" sz="2800" b="1" u="sng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지역과 마을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사라진다는 것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</a:p>
        </p:txBody>
      </p:sp>
      <p:pic>
        <p:nvPicPr>
          <p:cNvPr id="53" name="그림 52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9AF47BAE-E5FE-9E13-FF97-BF37E5F80F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81904" y="1749191"/>
            <a:ext cx="4828192" cy="66572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F90D8-BD31-4B3B-E38C-1575DEC8CFD5}"/>
              </a:ext>
            </a:extLst>
          </p:cNvPr>
          <p:cNvSpPr/>
          <p:nvPr/>
        </p:nvSpPr>
        <p:spPr>
          <a:xfrm>
            <a:off x="8577358" y="3969060"/>
            <a:ext cx="3488843" cy="24122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사각형: 둥근 모서리 79">
            <a:extLst>
              <a:ext uri="{FF2B5EF4-FFF2-40B4-BE49-F238E27FC236}">
                <a16:creationId xmlns:a16="http://schemas.microsoft.com/office/drawing/2014/main" id="{535542A6-83DC-DFE6-2775-24F40ED7A9DC}"/>
              </a:ext>
            </a:extLst>
          </p:cNvPr>
          <p:cNvSpPr/>
          <p:nvPr/>
        </p:nvSpPr>
        <p:spPr>
          <a:xfrm>
            <a:off x="8737603" y="4071451"/>
            <a:ext cx="3168352" cy="2207486"/>
          </a:xfrm>
          <a:prstGeom prst="roundRect">
            <a:avLst>
              <a:gd name="adj" fmla="val 12722"/>
            </a:avLst>
          </a:prstGeom>
          <a:noFill/>
          <a:ln w="6350" cap="flat" cmpd="sng" algn="ctr">
            <a:noFill/>
            <a:prstDash val="solid"/>
            <a:miter/>
          </a:ln>
          <a:effectLst/>
        </p:spPr>
        <p:txBody>
          <a:bodyPr rot="0" vert="horz" wrap="square" lIns="67518" tIns="67518" rIns="67518" bIns="67518" anchor="ctr" anchorCtr="0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일본 창성회의 의장 출신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마스다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히로야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増田寛也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처음 사용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EF060F-CD6A-F7C1-96FD-769722690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463" y="2461899"/>
            <a:ext cx="1136632" cy="14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A65123-97B7-DCBA-E502-0ED192977217}"/>
              </a:ext>
            </a:extLst>
          </p:cNvPr>
          <p:cNvSpPr/>
          <p:nvPr/>
        </p:nvSpPr>
        <p:spPr>
          <a:xfrm>
            <a:off x="125799" y="3969060"/>
            <a:ext cx="3488843" cy="24122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8" name="사각형: 둥근 모서리 79"/>
          <p:cNvSpPr/>
          <p:nvPr/>
        </p:nvSpPr>
        <p:spPr>
          <a:xfrm>
            <a:off x="286044" y="4071451"/>
            <a:ext cx="3168352" cy="2207486"/>
          </a:xfrm>
          <a:prstGeom prst="roundRect">
            <a:avLst>
              <a:gd name="adj" fmla="val 12722"/>
            </a:avLst>
          </a:prstGeom>
          <a:noFill/>
          <a:ln w="6350" cap="flat" cmpd="sng" algn="ctr">
            <a:noFill/>
            <a:prstDash val="solid"/>
            <a:miter/>
          </a:ln>
          <a:effectLst/>
        </p:spPr>
        <p:txBody>
          <a:bodyPr rot="0" vert="horz" wrap="square" lIns="67518" tIns="67518" rIns="67518" bIns="67518" anchor="ctr" anchorCtr="0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저출산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고령화와 대도시로의 인구 이동으로 인해 발생하는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지방의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과소지역화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내지는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무거주화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현상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448742-CB82-5806-52AB-3CEBA727F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9" t="26360" r="26273" b="6372"/>
          <a:stretch/>
        </p:blipFill>
        <p:spPr bwMode="auto">
          <a:xfrm>
            <a:off x="1054532" y="2461899"/>
            <a:ext cx="1631376" cy="146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92845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</a:t>
            </a: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6581001"/>
            <a:ext cx="2056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출처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) DAPT Desk Research</a:t>
            </a:r>
            <a:endParaRPr lang="ko-KR" altLang="en-US" sz="1200" dirty="0"/>
          </a:p>
        </p:txBody>
      </p:sp>
      <p:pic>
        <p:nvPicPr>
          <p:cNvPr id="34" name="그림 33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4DC40BAE-0DBF-3C40-2622-FFCF8750DA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2957228" y="3332177"/>
            <a:ext cx="3790192" cy="77056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6FD246-7AB1-4571-AFA9-D26AFEFF4F1C}"/>
              </a:ext>
            </a:extLst>
          </p:cNvPr>
          <p:cNvGrpSpPr/>
          <p:nvPr/>
        </p:nvGrpSpPr>
        <p:grpSpPr>
          <a:xfrm>
            <a:off x="368288" y="1053594"/>
            <a:ext cx="3783495" cy="5327734"/>
            <a:chOff x="368288" y="1053594"/>
            <a:chExt cx="3783495" cy="532773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E3FBF4B-2333-46CB-78CE-D1AD7C8467BA}"/>
                </a:ext>
              </a:extLst>
            </p:cNvPr>
            <p:cNvSpPr/>
            <p:nvPr/>
          </p:nvSpPr>
          <p:spPr>
            <a:xfrm>
              <a:off x="368288" y="1053594"/>
              <a:ext cx="3783495" cy="5327734"/>
            </a:xfrm>
            <a:prstGeom prst="roundRect">
              <a:avLst>
                <a:gd name="adj" fmla="val 5390"/>
              </a:avLst>
            </a:prstGeom>
            <a:solidFill>
              <a:schemeClr val="bg1"/>
            </a:solidFill>
            <a:ln w="12700" cap="flat" cmpd="sng" algn="ctr">
              <a:solidFill>
                <a:schemeClr val="accent2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2DC452-32BD-8CD6-4B49-728F33E922BA}"/>
                </a:ext>
              </a:extLst>
            </p:cNvPr>
            <p:cNvSpPr txBox="1"/>
            <p:nvPr/>
          </p:nvSpPr>
          <p:spPr>
            <a:xfrm>
              <a:off x="1932907" y="4627002"/>
              <a:ext cx="2218876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2400" b="1" dirty="0"/>
                <a:t>5100</a:t>
              </a:r>
              <a:r>
                <a:rPr lang="ko-KR" altLang="en-US" sz="2400" b="1" dirty="0"/>
                <a:t>만</a:t>
              </a:r>
              <a:endParaRPr lang="en-US" altLang="ko-KR" sz="2400" b="1" dirty="0"/>
            </a:p>
            <a:p>
              <a:pPr algn="r">
                <a:lnSpc>
                  <a:spcPct val="150000"/>
                </a:lnSpc>
              </a:pPr>
              <a:r>
                <a:rPr lang="ko-KR" altLang="en-US" sz="2400" b="1" dirty="0" err="1"/>
                <a:t>인구비중</a:t>
              </a:r>
              <a:r>
                <a:rPr lang="en-US" altLang="ko-KR" sz="2400" b="1" dirty="0"/>
                <a:t>100%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2400" b="1" dirty="0" err="1"/>
                <a:t>국토면적</a:t>
              </a:r>
              <a:r>
                <a:rPr lang="en-US" altLang="ko-KR" sz="2400" b="1" dirty="0"/>
                <a:t>100%</a:t>
              </a:r>
              <a:endParaRPr lang="ko-KR" altLang="en-US" sz="24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A8733A-7B77-7977-A551-E525FEC1A400}"/>
                </a:ext>
              </a:extLst>
            </p:cNvPr>
            <p:cNvSpPr txBox="1"/>
            <p:nvPr/>
          </p:nvSpPr>
          <p:spPr>
            <a:xfrm>
              <a:off x="1717083" y="105359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/>
                <a:t>전국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71FB3E7-C958-2BCA-3335-12BA14C57F7F}"/>
                </a:ext>
              </a:extLst>
            </p:cNvPr>
            <p:cNvGrpSpPr/>
            <p:nvPr/>
          </p:nvGrpSpPr>
          <p:grpSpPr>
            <a:xfrm>
              <a:off x="798329" y="1738384"/>
              <a:ext cx="2740318" cy="4175321"/>
              <a:chOff x="1053433" y="1449923"/>
              <a:chExt cx="2740318" cy="417532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AA07CE8-974E-8B89-24B7-F960B8C5C3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00" t="10185" r="22962" b="7936"/>
              <a:stretch/>
            </p:blipFill>
            <p:spPr bwMode="auto">
              <a:xfrm>
                <a:off x="1053433" y="1449923"/>
                <a:ext cx="2740318" cy="4175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6">
                <a:extLst>
                  <a:ext uri="{FF2B5EF4-FFF2-40B4-BE49-F238E27FC236}">
                    <a16:creationId xmlns:a16="http://schemas.microsoft.com/office/drawing/2014/main" id="{A5EA4465-4233-D456-1993-C2650A3E09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55" t="10233" r="13641" b="11833"/>
              <a:stretch/>
            </p:blipFill>
            <p:spPr bwMode="auto">
              <a:xfrm>
                <a:off x="1438071" y="1732762"/>
                <a:ext cx="1014376" cy="1074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C178785F-B559-A931-4378-8C8EE1C0A0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779" b="16096"/>
              <a:stretch/>
            </p:blipFill>
            <p:spPr bwMode="auto">
              <a:xfrm>
                <a:off x="1650360" y="2176583"/>
                <a:ext cx="310904" cy="2086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8">
                <a:extLst>
                  <a:ext uri="{FF2B5EF4-FFF2-40B4-BE49-F238E27FC236}">
                    <a16:creationId xmlns:a16="http://schemas.microsoft.com/office/drawing/2014/main" id="{A1A0CB17-1BDC-60C9-1B2A-E373EC3FA3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508" b="19704"/>
              <a:stretch/>
            </p:blipFill>
            <p:spPr bwMode="auto">
              <a:xfrm>
                <a:off x="1199456" y="2088131"/>
                <a:ext cx="497443" cy="368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A936B-DBDB-9689-67A7-9FDB5C9FBF03}"/>
              </a:ext>
            </a:extLst>
          </p:cNvPr>
          <p:cNvGrpSpPr/>
          <p:nvPr/>
        </p:nvGrpSpPr>
        <p:grpSpPr>
          <a:xfrm>
            <a:off x="5552864" y="1053594"/>
            <a:ext cx="6270848" cy="5327734"/>
            <a:chOff x="5552864" y="1053594"/>
            <a:chExt cx="6270848" cy="532773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123A319-A87D-3F71-11B8-3A0061AB8764}"/>
                </a:ext>
              </a:extLst>
            </p:cNvPr>
            <p:cNvSpPr/>
            <p:nvPr/>
          </p:nvSpPr>
          <p:spPr>
            <a:xfrm>
              <a:off x="5552864" y="1053594"/>
              <a:ext cx="6270848" cy="5327734"/>
            </a:xfrm>
            <a:prstGeom prst="roundRect">
              <a:avLst>
                <a:gd name="adj" fmla="val 5390"/>
              </a:avLst>
            </a:prstGeom>
            <a:solidFill>
              <a:schemeClr val="bg1"/>
            </a:solidFill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C9929F1-7DEF-9F08-6BBF-DD9DB83F08FB}"/>
                </a:ext>
              </a:extLst>
            </p:cNvPr>
            <p:cNvGrpSpPr/>
            <p:nvPr/>
          </p:nvGrpSpPr>
          <p:grpSpPr>
            <a:xfrm>
              <a:off x="6056308" y="1461369"/>
              <a:ext cx="5263959" cy="4512184"/>
              <a:chOff x="7805379" y="1705306"/>
              <a:chExt cx="4273438" cy="366312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9759084-1A43-E421-85BD-1AD24EA3C546}"/>
                  </a:ext>
                </a:extLst>
              </p:cNvPr>
              <p:cNvGrpSpPr/>
              <p:nvPr/>
            </p:nvGrpSpPr>
            <p:grpSpPr>
              <a:xfrm>
                <a:off x="8619198" y="1705306"/>
                <a:ext cx="3459619" cy="3663124"/>
                <a:chOff x="7977065" y="1238437"/>
                <a:chExt cx="3837430" cy="4063160"/>
              </a:xfrm>
            </p:grpSpPr>
            <p:pic>
              <p:nvPicPr>
                <p:cNvPr id="1030" name="Picture 6">
                  <a:extLst>
                    <a:ext uri="{FF2B5EF4-FFF2-40B4-BE49-F238E27FC236}">
                      <a16:creationId xmlns:a16="http://schemas.microsoft.com/office/drawing/2014/main" id="{D5A3C203-2F35-89AD-A2CF-A890147A2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55" t="10233" r="13641" b="11833"/>
                <a:stretch/>
              </p:blipFill>
              <p:spPr bwMode="auto">
                <a:xfrm>
                  <a:off x="7977065" y="1238437"/>
                  <a:ext cx="3837430" cy="40631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A5662626-3745-6DEE-7525-16D8A1CD8F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prstClr val="black"/>
                    <a:srgbClr val="FF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779" b="16096"/>
                <a:stretch/>
              </p:blipFill>
              <p:spPr bwMode="auto">
                <a:xfrm>
                  <a:off x="8780160" y="2917430"/>
                  <a:ext cx="1176162" cy="789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5BDA29DE-AA1E-AB04-D204-358855E40F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508" b="19704"/>
              <a:stretch/>
            </p:blipFill>
            <p:spPr bwMode="auto">
              <a:xfrm>
                <a:off x="7805379" y="2917324"/>
                <a:ext cx="1696573" cy="1256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E02313-9F46-2A35-0D60-FA4B7E7CB9DB}"/>
                </a:ext>
              </a:extLst>
            </p:cNvPr>
            <p:cNvSpPr txBox="1"/>
            <p:nvPr/>
          </p:nvSpPr>
          <p:spPr>
            <a:xfrm>
              <a:off x="8122329" y="3609592"/>
              <a:ext cx="1026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930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만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702A49-8D4B-DC64-F96A-B9B6737FBD57}"/>
                </a:ext>
              </a:extLst>
            </p:cNvPr>
            <p:cNvSpPr txBox="1"/>
            <p:nvPr/>
          </p:nvSpPr>
          <p:spPr>
            <a:xfrm>
              <a:off x="6326860" y="2715307"/>
              <a:ext cx="1026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en-US" altLang="ko-KR" dirty="0"/>
                <a:t>300</a:t>
              </a:r>
              <a:r>
                <a:rPr lang="ko-KR" altLang="en-US" dirty="0"/>
                <a:t>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49EC43-BD92-C862-843E-B70C7216D005}"/>
                </a:ext>
              </a:extLst>
            </p:cNvPr>
            <p:cNvSpPr txBox="1"/>
            <p:nvPr/>
          </p:nvSpPr>
          <p:spPr>
            <a:xfrm>
              <a:off x="8587424" y="2417107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en-US" altLang="ko-KR" dirty="0"/>
                <a:t>1340</a:t>
              </a:r>
              <a:r>
                <a:rPr lang="ko-KR" altLang="en-US" dirty="0"/>
                <a:t>만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F2C0D8-9401-F683-5172-F9174D731FC9}"/>
                </a:ext>
              </a:extLst>
            </p:cNvPr>
            <p:cNvSpPr txBox="1"/>
            <p:nvPr/>
          </p:nvSpPr>
          <p:spPr>
            <a:xfrm>
              <a:off x="8008948" y="1053594"/>
              <a:ext cx="1358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/>
                <a:t>수도권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8D54A0-658B-2833-DCE8-E10F913F2000}"/>
                </a:ext>
              </a:extLst>
            </p:cNvPr>
            <p:cNvSpPr txBox="1"/>
            <p:nvPr/>
          </p:nvSpPr>
          <p:spPr>
            <a:xfrm>
              <a:off x="5552864" y="4627002"/>
              <a:ext cx="2765501" cy="168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/>
                <a:t>2570</a:t>
              </a:r>
              <a:r>
                <a:rPr lang="ko-KR" altLang="en-US" sz="2400" b="1" dirty="0"/>
                <a:t>만</a:t>
              </a:r>
              <a:endParaRPr lang="en-US" altLang="ko-KR" sz="2400" b="1" dirty="0"/>
            </a:p>
            <a:p>
              <a:pPr>
                <a:lnSpc>
                  <a:spcPct val="150000"/>
                </a:lnSpc>
              </a:pPr>
              <a:r>
                <a:rPr lang="ko-KR" altLang="en-US" sz="2400" b="1" u="sng" dirty="0" err="1"/>
                <a:t>인구비중</a:t>
              </a:r>
              <a:r>
                <a:rPr lang="en-US" altLang="ko-KR" sz="2400" b="1" u="sng" dirty="0"/>
                <a:t>51%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b="1" dirty="0" err="1"/>
                <a:t>국토면적</a:t>
              </a:r>
              <a:r>
                <a:rPr lang="ko-KR" altLang="en-US" sz="2400" b="1" dirty="0"/>
                <a:t> 비중</a:t>
              </a:r>
              <a:r>
                <a:rPr lang="en-US" altLang="ko-KR" sz="2400" b="1" dirty="0"/>
                <a:t>12%</a:t>
              </a:r>
              <a:endParaRPr lang="ko-KR" altLang="en-US" sz="2400" b="1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BA946D-A722-1703-3299-F31DB4F0FDA5}"/>
                </a:ext>
              </a:extLst>
            </p:cNvPr>
            <p:cNvGrpSpPr/>
            <p:nvPr/>
          </p:nvGrpSpPr>
          <p:grpSpPr>
            <a:xfrm>
              <a:off x="6058877" y="2010326"/>
              <a:ext cx="1405274" cy="338554"/>
              <a:chOff x="3323692" y="29201"/>
              <a:chExt cx="1405274" cy="33855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8CD15F2-CF11-8BCA-ABD9-03627F2CD39F}"/>
                  </a:ext>
                </a:extLst>
              </p:cNvPr>
              <p:cNvSpPr/>
              <p:nvPr/>
            </p:nvSpPr>
            <p:spPr>
              <a:xfrm>
                <a:off x="3323692" y="108468"/>
                <a:ext cx="180020" cy="180020"/>
              </a:xfrm>
              <a:prstGeom prst="rect">
                <a:avLst/>
              </a:prstGeom>
              <a:solidFill>
                <a:srgbClr val="AFE7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EC422-2D32-32CC-336D-84DA8B195D91}"/>
                  </a:ext>
                </a:extLst>
              </p:cNvPr>
              <p:cNvSpPr txBox="1"/>
              <p:nvPr/>
            </p:nvSpPr>
            <p:spPr>
              <a:xfrm>
                <a:off x="3518378" y="29201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ko-KR" altLang="en-US" sz="1600" dirty="0"/>
                  <a:t>인천광역시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9C71D2-F2D6-FFA8-690D-7462DDC49854}"/>
                </a:ext>
              </a:extLst>
            </p:cNvPr>
            <p:cNvGrpSpPr/>
            <p:nvPr/>
          </p:nvGrpSpPr>
          <p:grpSpPr>
            <a:xfrm>
              <a:off x="6058877" y="1304141"/>
              <a:ext cx="1405275" cy="338554"/>
              <a:chOff x="3323692" y="-276617"/>
              <a:chExt cx="1405275" cy="33855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AC860B6-B7C1-7A30-96EB-87D4EE5A320D}"/>
                  </a:ext>
                </a:extLst>
              </p:cNvPr>
              <p:cNvSpPr/>
              <p:nvPr/>
            </p:nvSpPr>
            <p:spPr>
              <a:xfrm>
                <a:off x="3323692" y="-197350"/>
                <a:ext cx="180020" cy="180020"/>
              </a:xfrm>
              <a:prstGeom prst="rect">
                <a:avLst/>
              </a:prstGeom>
              <a:solidFill>
                <a:srgbClr val="F26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62BD9E-6C06-BEE4-CB46-283BE334A259}"/>
                  </a:ext>
                </a:extLst>
              </p:cNvPr>
              <p:cNvSpPr txBox="1"/>
              <p:nvPr/>
            </p:nvSpPr>
            <p:spPr>
              <a:xfrm>
                <a:off x="3518378" y="-276617"/>
                <a:ext cx="12105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ko-KR" altLang="en-US" sz="1600" dirty="0"/>
                  <a:t>서울특별시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A18EA1-B3EE-FBBE-477E-8A156D4F171F}"/>
                </a:ext>
              </a:extLst>
            </p:cNvPr>
            <p:cNvGrpSpPr/>
            <p:nvPr/>
          </p:nvGrpSpPr>
          <p:grpSpPr>
            <a:xfrm>
              <a:off x="6058877" y="1657234"/>
              <a:ext cx="994905" cy="338554"/>
              <a:chOff x="3323692" y="558703"/>
              <a:chExt cx="994905" cy="338554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6DADB14-C1C0-D3C5-19A5-E0EF57EE0A42}"/>
                  </a:ext>
                </a:extLst>
              </p:cNvPr>
              <p:cNvSpPr/>
              <p:nvPr/>
            </p:nvSpPr>
            <p:spPr>
              <a:xfrm>
                <a:off x="3323692" y="637970"/>
                <a:ext cx="180020" cy="180020"/>
              </a:xfrm>
              <a:prstGeom prst="rect">
                <a:avLst/>
              </a:prstGeom>
              <a:solidFill>
                <a:srgbClr val="91AE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81003C-A07E-2A6A-BD89-A5DD4A979035}"/>
                  </a:ext>
                </a:extLst>
              </p:cNvPr>
              <p:cNvSpPr txBox="1"/>
              <p:nvPr/>
            </p:nvSpPr>
            <p:spPr>
              <a:xfrm>
                <a:off x="3518378" y="558703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ko-KR" altLang="en-US" sz="1600" dirty="0"/>
                  <a:t>경기도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E6F9CAF-9D6D-10E8-2488-5747125B8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0" t="4549" r="2030" b="5706"/>
            <a:stretch/>
          </p:blipFill>
          <p:spPr bwMode="auto">
            <a:xfrm>
              <a:off x="7771897" y="4379421"/>
              <a:ext cx="3868719" cy="1605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사각형: 둥근 모서리 296">
            <a:extLst>
              <a:ext uri="{FF2B5EF4-FFF2-40B4-BE49-F238E27FC236}">
                <a16:creationId xmlns:a16="http://schemas.microsoft.com/office/drawing/2014/main" id="{1A1377F7-D5D5-A939-9B3B-C2A29BEF54CE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18" name="사각형: 둥근 모서리 297">
            <a:extLst>
              <a:ext uri="{FF2B5EF4-FFF2-40B4-BE49-F238E27FC236}">
                <a16:creationId xmlns:a16="http://schemas.microsoft.com/office/drawing/2014/main" id="{065BF194-B66C-B54E-306B-2D1A6C520EF3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19" name="사각형: 둥근 모서리 297">
            <a:extLst>
              <a:ext uri="{FF2B5EF4-FFF2-40B4-BE49-F238E27FC236}">
                <a16:creationId xmlns:a16="http://schemas.microsoft.com/office/drawing/2014/main" id="{0E248096-1186-9EF6-6FA2-9A7527DB3EC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40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999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353837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(1)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ACA71B-7121-BC8C-CF0C-F43DE07BF5E2}"/>
              </a:ext>
            </a:extLst>
          </p:cNvPr>
          <p:cNvGrpSpPr/>
          <p:nvPr/>
        </p:nvGrpSpPr>
        <p:grpSpPr>
          <a:xfrm>
            <a:off x="1188744" y="844342"/>
            <a:ext cx="9814513" cy="5515902"/>
            <a:chOff x="1188744" y="1009442"/>
            <a:chExt cx="9814513" cy="5515902"/>
          </a:xfrm>
        </p:grpSpPr>
        <p:sp>
          <p:nvSpPr>
            <p:cNvPr id="32" name="오른쪽 화살표 89">
              <a:extLst>
                <a:ext uri="{FF2B5EF4-FFF2-40B4-BE49-F238E27FC236}">
                  <a16:creationId xmlns:a16="http://schemas.microsoft.com/office/drawing/2014/main" id="{43CAE33E-2E5D-39DE-C13D-59A1D55B132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3496287" y="2689476"/>
              <a:ext cx="5199426" cy="1226691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77169" y="1009442"/>
              <a:ext cx="503766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chemeClr val="accent2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왜 지방 소멸인가</a:t>
              </a:r>
              <a:r>
                <a:rPr lang="en-US" altLang="ko-KR" sz="5400" b="1" dirty="0">
                  <a:solidFill>
                    <a:schemeClr val="accent2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8C1D4C8-0AC7-E8C9-CA23-2EE2A47D6A69}"/>
                </a:ext>
              </a:extLst>
            </p:cNvPr>
            <p:cNvGrpSpPr/>
            <p:nvPr/>
          </p:nvGrpSpPr>
          <p:grpSpPr>
            <a:xfrm>
              <a:off x="1188744" y="5035312"/>
              <a:ext cx="9814512" cy="1490032"/>
              <a:chOff x="1149685" y="5035312"/>
              <a:chExt cx="9814512" cy="1490032"/>
            </a:xfrm>
          </p:grpSpPr>
          <p:sp>
            <p:nvSpPr>
              <p:cNvPr id="3" name="사각형: 둥근 모서리 79">
                <a:extLst>
                  <a:ext uri="{FF2B5EF4-FFF2-40B4-BE49-F238E27FC236}">
                    <a16:creationId xmlns:a16="http://schemas.microsoft.com/office/drawing/2014/main" id="{DF4D2056-26EF-A27B-6197-EEDFFBB396C5}"/>
                  </a:ext>
                </a:extLst>
              </p:cNvPr>
              <p:cNvSpPr/>
              <p:nvPr/>
            </p:nvSpPr>
            <p:spPr>
              <a:xfrm>
                <a:off x="1149685" y="5035312"/>
                <a:ext cx="9814512" cy="1490032"/>
              </a:xfrm>
              <a:prstGeom prst="roundRect">
                <a:avLst>
                  <a:gd name="adj" fmla="val 12722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B80E80-DC13-DB8D-FF8B-25073FEC76DF}"/>
                  </a:ext>
                </a:extLst>
              </p:cNvPr>
              <p:cNvSpPr txBox="1"/>
              <p:nvPr/>
            </p:nvSpPr>
            <p:spPr>
              <a:xfrm>
                <a:off x="1149685" y="5241719"/>
                <a:ext cx="9814512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사회에서 지역소멸 및 지방소멸 문제를 심각하게 인식 중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이에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3200" b="1" u="sng" dirty="0">
                    <a:solidFill>
                      <a:schemeClr val="accent2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지역 소멸위기 해소</a:t>
                </a:r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도움이 되고자 함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”</a:t>
                </a:r>
              </a:p>
            </p:txBody>
          </p:sp>
        </p:grp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D5632970-BEFE-DE4F-674B-B4BF80066026}"/>
                </a:ext>
              </a:extLst>
            </p:cNvPr>
            <p:cNvSpPr/>
            <p:nvPr/>
          </p:nvSpPr>
          <p:spPr>
            <a:xfrm>
              <a:off x="1307468" y="4438848"/>
              <a:ext cx="9577064" cy="596464"/>
            </a:xfrm>
            <a:prstGeom prst="trapezoid">
              <a:avLst>
                <a:gd name="adj" fmla="val 699340"/>
              </a:avLst>
            </a:prstGeom>
            <a:gradFill flip="none" rotWithShape="1">
              <a:gsLst>
                <a:gs pos="59000">
                  <a:srgbClr val="D9D9D9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15414FF-DD25-ECD0-363C-47472D99EA5B}"/>
                </a:ext>
              </a:extLst>
            </p:cNvPr>
            <p:cNvSpPr/>
            <p:nvPr/>
          </p:nvSpPr>
          <p:spPr>
            <a:xfrm>
              <a:off x="4411389" y="1975063"/>
              <a:ext cx="3369225" cy="2655516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8F10F132-06EC-E6EA-5867-48BD46466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781" y="1975063"/>
              <a:ext cx="2182442" cy="2655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E9342C1-5F3A-02A9-CE79-3CAADF0823D3}"/>
                </a:ext>
              </a:extLst>
            </p:cNvPr>
            <p:cNvSpPr/>
            <p:nvPr/>
          </p:nvSpPr>
          <p:spPr>
            <a:xfrm>
              <a:off x="8695715" y="1975063"/>
              <a:ext cx="2307542" cy="2655516"/>
            </a:xfrm>
            <a:prstGeom prst="roundRect">
              <a:avLst>
                <a:gd name="adj" fmla="val 10480"/>
              </a:avLst>
            </a:prstGeom>
            <a:solidFill>
              <a:srgbClr val="E40200"/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A8E9C5-EC3D-9C23-B164-3F1B5487674E}"/>
                </a:ext>
              </a:extLst>
            </p:cNvPr>
            <p:cNvSpPr txBox="1"/>
            <p:nvPr/>
          </p:nvSpPr>
          <p:spPr>
            <a:xfrm>
              <a:off x="9295959" y="2979656"/>
              <a:ext cx="1107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심각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45CE944-5CB8-09C5-C1EB-89DAA9918182}"/>
                </a:ext>
              </a:extLst>
            </p:cNvPr>
            <p:cNvSpPr/>
            <p:nvPr/>
          </p:nvSpPr>
          <p:spPr>
            <a:xfrm>
              <a:off x="1188744" y="1975063"/>
              <a:ext cx="2307545" cy="2655516"/>
            </a:xfrm>
            <a:prstGeom prst="roundRect">
              <a:avLst>
                <a:gd name="adj" fmla="val 10480"/>
              </a:avLst>
            </a:prstGeom>
            <a:solidFill>
              <a:srgbClr val="A7FE02"/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84C37C-66CA-63AB-CD19-8E8E52480B7F}"/>
                </a:ext>
              </a:extLst>
            </p:cNvPr>
            <p:cNvSpPr txBox="1"/>
            <p:nvPr/>
          </p:nvSpPr>
          <p:spPr>
            <a:xfrm>
              <a:off x="1743916" y="2979656"/>
              <a:ext cx="11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양호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0" y="6581001"/>
            <a:ext cx="5450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출처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) 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국가고용정보원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200" dirty="0" err="1">
                <a:latin typeface="Pretendard"/>
                <a:ea typeface="Pretendard"/>
                <a:cs typeface="Pretendard"/>
              </a:rPr>
              <a:t>지방소멸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2024: 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광역대도시로 확산하는 </a:t>
            </a:r>
            <a:r>
              <a:rPr lang="ko-KR" altLang="en-US" sz="1200" dirty="0" err="1">
                <a:latin typeface="Pretendard"/>
                <a:ea typeface="Pretendard"/>
                <a:cs typeface="Pretendard"/>
              </a:rPr>
              <a:t>소멸위험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, 2024.06.28</a:t>
            </a:r>
            <a:endParaRPr lang="ko-KR" altLang="en-US" sz="1200" dirty="0"/>
          </a:p>
        </p:txBody>
      </p:sp>
      <p:sp>
        <p:nvSpPr>
          <p:cNvPr id="4" name="사각형: 둥근 모서리 296">
            <a:extLst>
              <a:ext uri="{FF2B5EF4-FFF2-40B4-BE49-F238E27FC236}">
                <a16:creationId xmlns:a16="http://schemas.microsoft.com/office/drawing/2014/main" id="{43ED43D5-1D1A-B2E2-0B25-59E25247AA68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8" name="사각형: 둥근 모서리 297">
            <a:extLst>
              <a:ext uri="{FF2B5EF4-FFF2-40B4-BE49-F238E27FC236}">
                <a16:creationId xmlns:a16="http://schemas.microsoft.com/office/drawing/2014/main" id="{223ADD12-D9DA-B8C7-86AB-B284B73BFBC8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9" name="사각형: 둥근 모서리 297">
            <a:extLst>
              <a:ext uri="{FF2B5EF4-FFF2-40B4-BE49-F238E27FC236}">
                <a16:creationId xmlns:a16="http://schemas.microsoft.com/office/drawing/2014/main" id="{0F8D60D6-BE75-175B-1842-E238E69D7951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22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35971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3" y="154272"/>
            <a:ext cx="3424396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(2)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F27F96C-61B4-CC7B-DB39-81B296AAB797}"/>
              </a:ext>
            </a:extLst>
          </p:cNvPr>
          <p:cNvGrpSpPr/>
          <p:nvPr/>
        </p:nvGrpSpPr>
        <p:grpSpPr>
          <a:xfrm>
            <a:off x="258004" y="970785"/>
            <a:ext cx="11675993" cy="1486107"/>
            <a:chOff x="301774" y="572951"/>
            <a:chExt cx="11675993" cy="148610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0879" y="572951"/>
              <a:ext cx="5986888" cy="1486107"/>
            </a:xfrm>
            <a:prstGeom prst="roundRect">
              <a:avLst>
                <a:gd name="adj" fmla="val 8594"/>
              </a:avLst>
            </a:prstGeom>
            <a:grpFill/>
            <a:ln>
              <a:solidFill>
                <a:schemeClr val="tx1"/>
              </a:solidFill>
              <a:prstDash val="lgDash"/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r="41934"/>
            <a:stretch/>
          </p:blipFill>
          <p:spPr>
            <a:xfrm>
              <a:off x="301774" y="572951"/>
              <a:ext cx="5271568" cy="1486107"/>
            </a:xfrm>
            <a:prstGeom prst="roundRect">
              <a:avLst>
                <a:gd name="adj" fmla="val 8594"/>
              </a:avLst>
            </a:prstGeom>
            <a:grpFill/>
            <a:ln>
              <a:solidFill>
                <a:schemeClr val="tx1"/>
              </a:solidFill>
              <a:prstDash val="lgDash"/>
            </a:ln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E2BAAD6-9732-10E2-F32E-B237E4456E57}"/>
              </a:ext>
            </a:extLst>
          </p:cNvPr>
          <p:cNvGrpSpPr/>
          <p:nvPr/>
        </p:nvGrpSpPr>
        <p:grpSpPr>
          <a:xfrm>
            <a:off x="258004" y="5301208"/>
            <a:ext cx="11675993" cy="972609"/>
            <a:chOff x="255875" y="5337116"/>
            <a:chExt cx="11675993" cy="97260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875" y="5354613"/>
              <a:ext cx="7785035" cy="937614"/>
            </a:xfrm>
            <a:prstGeom prst="roundRect">
              <a:avLst>
                <a:gd name="adj" fmla="val 8594"/>
              </a:avLst>
            </a:prstGeom>
            <a:grpFill/>
            <a:ln>
              <a:solidFill>
                <a:schemeClr val="tx1"/>
              </a:solidFill>
              <a:prstDash val="lgDash"/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7755" y="5337116"/>
              <a:ext cx="3744113" cy="972609"/>
            </a:xfrm>
            <a:prstGeom prst="roundRect">
              <a:avLst>
                <a:gd name="adj" fmla="val 8594"/>
              </a:avLst>
            </a:prstGeom>
            <a:grpFill/>
            <a:ln>
              <a:solidFill>
                <a:schemeClr val="tx1"/>
              </a:solidFill>
              <a:prstDash val="lgDash"/>
            </a:ln>
          </p:spPr>
        </p:pic>
      </p:grp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FD1029BD-EEB4-B4F3-4E6F-BF2891DE0DD9}"/>
              </a:ext>
            </a:extLst>
          </p:cNvPr>
          <p:cNvSpPr/>
          <p:nvPr/>
        </p:nvSpPr>
        <p:spPr>
          <a:xfrm rot="16200000" flipH="1">
            <a:off x="6245232" y="3168752"/>
            <a:ext cx="2216467" cy="1420596"/>
          </a:xfrm>
          <a:prstGeom prst="triangle">
            <a:avLst/>
          </a:prstGeom>
          <a:gradFill>
            <a:gsLst>
              <a:gs pos="4600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9FE6538F-F5C1-5548-355A-7CE64E3978CD}"/>
              </a:ext>
            </a:extLst>
          </p:cNvPr>
          <p:cNvSpPr/>
          <p:nvPr/>
        </p:nvSpPr>
        <p:spPr>
          <a:xfrm rot="5400000">
            <a:off x="3746080" y="3168752"/>
            <a:ext cx="2216467" cy="1420596"/>
          </a:xfrm>
          <a:prstGeom prst="triangle">
            <a:avLst/>
          </a:prstGeom>
          <a:gradFill>
            <a:gsLst>
              <a:gs pos="4600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04" y="2774468"/>
            <a:ext cx="3968607" cy="2209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  <a:effectLst/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CBA4CC-0A93-A894-9AAC-AAA01F6D92AD}"/>
              </a:ext>
            </a:extLst>
          </p:cNvPr>
          <p:cNvSpPr/>
          <p:nvPr/>
        </p:nvSpPr>
        <p:spPr>
          <a:xfrm rot="5400000">
            <a:off x="4855804" y="3257177"/>
            <a:ext cx="2496172" cy="124374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9D1EF-B953-CC93-6B32-482A27B18BAD}"/>
              </a:ext>
            </a:extLst>
          </p:cNvPr>
          <p:cNvSpPr txBox="1"/>
          <p:nvPr/>
        </p:nvSpPr>
        <p:spPr>
          <a:xfrm>
            <a:off x="5572317" y="2847999"/>
            <a:ext cx="1063146" cy="206210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</a:t>
            </a:r>
            <a:endParaRPr lang="en-US" altLang="ko-KR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endParaRPr lang="en-US" altLang="ko-KR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</a:t>
            </a:r>
            <a:endParaRPr lang="en-US" altLang="ko-KR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슈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168" y="2770522"/>
            <a:ext cx="3952829" cy="2217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0" y="6581001"/>
            <a:ext cx="2063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출처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) </a:t>
            </a:r>
            <a:r>
              <a:rPr lang="ko-KR" altLang="en-US" sz="1200" dirty="0" err="1">
                <a:latin typeface="Pretendard"/>
                <a:ea typeface="Pretendard"/>
                <a:cs typeface="Pretendard"/>
              </a:rPr>
              <a:t>전담팀</a:t>
            </a:r>
            <a:r>
              <a:rPr lang="ko-KR" altLang="en-US" sz="1200" dirty="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200" dirty="0">
                <a:latin typeface="Pretendard"/>
                <a:ea typeface="Pretendard"/>
                <a:cs typeface="Pretendard"/>
              </a:rPr>
              <a:t>Desk Research</a:t>
            </a:r>
            <a:endParaRPr lang="ko-KR" altLang="en-US" sz="1200" dirty="0"/>
          </a:p>
        </p:txBody>
      </p:sp>
      <p:sp>
        <p:nvSpPr>
          <p:cNvPr id="5" name="사각형: 둥근 모서리 296">
            <a:extLst>
              <a:ext uri="{FF2B5EF4-FFF2-40B4-BE49-F238E27FC236}">
                <a16:creationId xmlns:a16="http://schemas.microsoft.com/office/drawing/2014/main" id="{6D6D02BA-F7E9-1029-9104-2565A98FE117}"/>
              </a:ext>
            </a:extLst>
          </p:cNvPr>
          <p:cNvSpPr/>
          <p:nvPr/>
        </p:nvSpPr>
        <p:spPr>
          <a:xfrm>
            <a:off x="6168008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I. </a:t>
            </a:r>
            <a:r>
              <a:rPr kumimoji="1" lang="ko-KR" altLang="en-US" sz="1000" b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프로젝트</a:t>
            </a:r>
            <a:r>
              <a:rPr kumimoji="1" lang="en-US" altLang="ko-KR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개요</a:t>
            </a:r>
          </a:p>
        </p:txBody>
      </p:sp>
      <p:sp>
        <p:nvSpPr>
          <p:cNvPr id="6" name="사각형: 둥근 모서리 297">
            <a:extLst>
              <a:ext uri="{FF2B5EF4-FFF2-40B4-BE49-F238E27FC236}">
                <a16:creationId xmlns:a16="http://schemas.microsoft.com/office/drawing/2014/main" id="{1EB60807-92EC-C98F-F06B-F89DFDD951EF}"/>
              </a:ext>
            </a:extLst>
          </p:cNvPr>
          <p:cNvSpPr/>
          <p:nvPr/>
        </p:nvSpPr>
        <p:spPr>
          <a:xfrm>
            <a:off x="7647170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팀원 소개 및 역할</a:t>
            </a:r>
          </a:p>
        </p:txBody>
      </p:sp>
      <p:sp>
        <p:nvSpPr>
          <p:cNvPr id="20" name="사각형: 둥근 모서리 297">
            <a:extLst>
              <a:ext uri="{FF2B5EF4-FFF2-40B4-BE49-F238E27FC236}">
                <a16:creationId xmlns:a16="http://schemas.microsoft.com/office/drawing/2014/main" id="{F8F08F26-1C9A-6149-673E-D464DEB3E31A}"/>
              </a:ext>
            </a:extLst>
          </p:cNvPr>
          <p:cNvSpPr/>
          <p:nvPr/>
        </p:nvSpPr>
        <p:spPr>
          <a:xfrm>
            <a:off x="9126332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/>
            <a:r>
              <a:rPr kumimoji="1" lang="en-US" altLang="ko-KR" sz="100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III</a:t>
            </a: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개발 과정</a:t>
            </a:r>
          </a:p>
        </p:txBody>
      </p:sp>
      <p:sp>
        <p:nvSpPr>
          <p:cNvPr id="23" name="사각형: 둥근 모서리 297">
            <a:extLst>
              <a:ext uri="{FF2B5EF4-FFF2-40B4-BE49-F238E27FC236}">
                <a16:creationId xmlns:a16="http://schemas.microsoft.com/office/drawing/2014/main" id="{596CDEB1-8D6F-0BD5-F7E4-D81F9AF42909}"/>
              </a:ext>
            </a:extLst>
          </p:cNvPr>
          <p:cNvSpPr/>
          <p:nvPr/>
        </p:nvSpPr>
        <p:spPr>
          <a:xfrm>
            <a:off x="10605493" y="119982"/>
            <a:ext cx="1355960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anchor="ctr"/>
          <a:lstStyle/>
          <a:p>
            <a:pPr algn="ctr">
              <a:defRPr lang="ko-KR" altLang="en-US"/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/>
                <a:ea typeface="pretendard"/>
                <a:cs typeface="pretendard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4893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3298</Words>
  <Application>Microsoft Office PowerPoint</Application>
  <PresentationFormat>와이드스크린</PresentationFormat>
  <Paragraphs>740</Paragraphs>
  <Slides>56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pretendard</vt:lpstr>
      <vt:lpstr>pretendard</vt:lpstr>
      <vt:lpstr>SF Pro Bold</vt:lpstr>
      <vt:lpstr>SF Pro Regular</vt:lpstr>
      <vt:lpstr>맑은 고딕</vt:lpstr>
      <vt:lpstr>Arial</vt:lpstr>
      <vt:lpstr>Cambria Math</vt:lpstr>
      <vt:lpstr>Wingdings</vt:lpstr>
      <vt:lpstr>Office 테마</vt:lpstr>
      <vt:lpstr>PowerPoint 프레젠테이션</vt:lpstr>
      <vt:lpstr>Contents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</dc:creator>
  <cp:lastModifiedBy>Shin</cp:lastModifiedBy>
  <cp:revision>8088</cp:revision>
  <dcterms:created xsi:type="dcterms:W3CDTF">2023-11-03T22:38:30Z</dcterms:created>
  <dcterms:modified xsi:type="dcterms:W3CDTF">2024-08-02T01:02:11Z</dcterms:modified>
  <cp:version>0906.0100.01</cp:version>
</cp:coreProperties>
</file>